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382" r:id="rId3"/>
    <p:sldId id="448" r:id="rId4"/>
    <p:sldId id="480" r:id="rId5"/>
    <p:sldId id="319" r:id="rId6"/>
    <p:sldId id="479" r:id="rId7"/>
    <p:sldId id="454" r:id="rId8"/>
    <p:sldId id="487" r:id="rId9"/>
    <p:sldId id="458" r:id="rId10"/>
    <p:sldId id="568" r:id="rId11"/>
    <p:sldId id="546" r:id="rId12"/>
    <p:sldId id="541" r:id="rId13"/>
    <p:sldId id="266" r:id="rId14"/>
    <p:sldId id="267" r:id="rId15"/>
    <p:sldId id="445" r:id="rId16"/>
    <p:sldId id="268" r:id="rId17"/>
    <p:sldId id="429" r:id="rId18"/>
    <p:sldId id="431" r:id="rId19"/>
    <p:sldId id="436" r:id="rId20"/>
    <p:sldId id="269" r:id="rId21"/>
    <p:sldId id="270" r:id="rId22"/>
    <p:sldId id="271" r:id="rId23"/>
    <p:sldId id="272" r:id="rId24"/>
    <p:sldId id="273" r:id="rId25"/>
    <p:sldId id="548" r:id="rId26"/>
    <p:sldId id="503" r:id="rId27"/>
    <p:sldId id="550" r:id="rId28"/>
    <p:sldId id="275" r:id="rId29"/>
    <p:sldId id="276" r:id="rId30"/>
    <p:sldId id="278" r:id="rId31"/>
    <p:sldId id="507" r:id="rId32"/>
    <p:sldId id="553" r:id="rId33"/>
    <p:sldId id="556" r:id="rId34"/>
    <p:sldId id="557" r:id="rId35"/>
    <p:sldId id="575" r:id="rId36"/>
    <p:sldId id="559" r:id="rId37"/>
    <p:sldId id="560" r:id="rId38"/>
    <p:sldId id="561" r:id="rId39"/>
    <p:sldId id="291" r:id="rId40"/>
    <p:sldId id="292" r:id="rId41"/>
    <p:sldId id="293" r:id="rId42"/>
    <p:sldId id="484" r:id="rId43"/>
    <p:sldId id="573" r:id="rId44"/>
    <p:sldId id="297" r:id="rId45"/>
    <p:sldId id="564" r:id="rId46"/>
    <p:sldId id="565" r:id="rId47"/>
    <p:sldId id="566" r:id="rId48"/>
    <p:sldId id="576" r:id="rId49"/>
    <p:sldId id="577" r:id="rId50"/>
    <p:sldId id="570" r:id="rId51"/>
    <p:sldId id="478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2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IEMP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lopez.ABT\Configuraci&#243;n%20local\Archivos%20temporales%20de%20Internet\Content.IE5\4G0U5ZFP\Cant.%20CFOs%20emtidos%20SEM-I_2013%5b1%5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opez\AppData\Local\Microsoft\Windows\Temporary%20Internet%20Files\Content.IE5\J2DHE2R6\Cuadros%20PRIMER%20Semestre_1_2013_26_07_2013%20LORGI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opez\AppData\Local\Microsoft\Windows\Temporary%20Internet%20Files\Content.IE5\J2DHE2R6\Cuadros%20PRIMER%20Semestre_1_2013_26_07_2013%20LORGI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celo\memoria%202013%20semestre%201\Rodeos_SEM-I-2013(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celo\memoria%202013%20semestre%201\Rodeos_SEM-I-2013(1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celo\memoria%202013%20semestre%201\Rodeos_SEM-I-2013(1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celo\memoria%202013%20semestre%201\CONSOLIDADO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celo\memoria%202013%20semestre%201\CONSOLIDA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t-sfs\INTERCAMBIOS\DELMAR%20ESCALERA%20c\MARTHA\REPORTE%20SEMESTRAL%20DE%20PROCESOS%20ABT%202013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t-sfs\INTERCAMBIOS\DELMAR%20ESCALERA%20c\MARTHA\REPORTE%20SEMESTRAL%20DE%20PROCESOS%20ABT%202013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UADRO%20PARA%20AUDIENCIA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UDIENCIA\CUADRO%20PARA%20AUDIENCIA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UDIENCIA\CUADRO%20PARA%20AUDIENCIA.xls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ABT\Grafico%20Personal%20Adicional%202012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opez\AppData\Local\Microsoft\Windows\Temporary%20Internet%20Files\Content.IE5\J2DHE2R6\Cuadros%20PRIMER%20Semestre_1_2013_26_07_2013%20LORGI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opez\AppData\Local\Microsoft\Windows\Temporary%20Internet%20Files\Content.IE5\J2DHE2R6\Cuadros%20PRIMER%20Semestre_1_2013_26_07_2013%20LORGI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opez\AppData\Local\Microsoft\Windows\Temporary%20Internet%20Files\Content.IE5\J2DHE2R6\Cuadros%20PRIMER%20Semestre_1_2013_26_07_2013%20LORGI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opez\AppData\Local\Microsoft\Windows\Temporary%20Internet%20Files\Content.IE5\J2DHE2R6\Cuadros%20PRIMER%20Semestre_1_2013_26_07_2013%20LORGI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celo\memoria%202013%20semestre%201\Rodeos_SEM-I-2013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lopez.ABT\Configuraci&#243;n%20local\Archivos%20temporales%20de%20Internet\Content.IE5\4G0U5ZFP\Cant.%20CFOs%20emtidos%20SEM-I_2013%5b1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GESTION 2011</c:v>
                </c:pt>
              </c:strCache>
            </c:strRef>
          </c:tx>
          <c:invertIfNegative val="0"/>
          <c:cat>
            <c:strRef>
              <c:f>Hoja1!$B$3:$B$9</c:f>
              <c:strCache>
                <c:ptCount val="7"/>
                <c:pt idx="0">
                  <c:v>IAPOAF</c:v>
                </c:pt>
                <c:pt idx="1">
                  <c:v>PDM</c:v>
                </c:pt>
                <c:pt idx="2">
                  <c:v>PDMp</c:v>
                </c:pt>
                <c:pt idx="3">
                  <c:v>PGMF</c:v>
                </c:pt>
                <c:pt idx="4">
                  <c:v>PGMFp</c:v>
                </c:pt>
                <c:pt idx="5">
                  <c:v>POAF</c:v>
                </c:pt>
                <c:pt idx="6">
                  <c:v>Total general</c:v>
                </c:pt>
              </c:strCache>
            </c:strRef>
          </c:cat>
          <c:val>
            <c:numRef>
              <c:f>Hoja1!$C$3:$C$9</c:f>
              <c:numCache>
                <c:formatCode>#,##0.00</c:formatCode>
                <c:ptCount val="7"/>
                <c:pt idx="0">
                  <c:v>72.453125000000043</c:v>
                </c:pt>
                <c:pt idx="1">
                  <c:v>55.833333333333336</c:v>
                </c:pt>
                <c:pt idx="2">
                  <c:v>43.714285714285715</c:v>
                </c:pt>
                <c:pt idx="3">
                  <c:v>65.8888888888888</c:v>
                </c:pt>
                <c:pt idx="4">
                  <c:v>84.565217391304344</c:v>
                </c:pt>
                <c:pt idx="5">
                  <c:v>32.914634146341434</c:v>
                </c:pt>
                <c:pt idx="6">
                  <c:v>50.684210526315788</c:v>
                </c:pt>
              </c:numCache>
            </c:numRef>
          </c:val>
        </c:ser>
        <c:ser>
          <c:idx val="1"/>
          <c:order val="1"/>
          <c:tx>
            <c:strRef>
              <c:f>Hoja1!$D$2</c:f>
              <c:strCache>
                <c:ptCount val="1"/>
                <c:pt idx="0">
                  <c:v>GESTION 2012</c:v>
                </c:pt>
              </c:strCache>
            </c:strRef>
          </c:tx>
          <c:invertIfNegative val="0"/>
          <c:cat>
            <c:strRef>
              <c:f>Hoja1!$B$3:$B$9</c:f>
              <c:strCache>
                <c:ptCount val="7"/>
                <c:pt idx="0">
                  <c:v>IAPOAF</c:v>
                </c:pt>
                <c:pt idx="1">
                  <c:v>PDM</c:v>
                </c:pt>
                <c:pt idx="2">
                  <c:v>PDMp</c:v>
                </c:pt>
                <c:pt idx="3">
                  <c:v>PGMF</c:v>
                </c:pt>
                <c:pt idx="4">
                  <c:v>PGMFp</c:v>
                </c:pt>
                <c:pt idx="5">
                  <c:v>POAF</c:v>
                </c:pt>
                <c:pt idx="6">
                  <c:v>Total general</c:v>
                </c:pt>
              </c:strCache>
            </c:strRef>
          </c:cat>
          <c:val>
            <c:numRef>
              <c:f>Hoja1!$D$3:$D$9</c:f>
              <c:numCache>
                <c:formatCode>#,##0.00</c:formatCode>
                <c:ptCount val="7"/>
                <c:pt idx="0">
                  <c:v>46.227272727272748</c:v>
                </c:pt>
                <c:pt idx="1">
                  <c:v>32.879999999999995</c:v>
                </c:pt>
                <c:pt idx="2">
                  <c:v>37.869565217391305</c:v>
                </c:pt>
                <c:pt idx="3">
                  <c:v>51.789473684210499</c:v>
                </c:pt>
                <c:pt idx="4">
                  <c:v>36.836363636363615</c:v>
                </c:pt>
                <c:pt idx="5">
                  <c:v>38.011363636363598</c:v>
                </c:pt>
                <c:pt idx="6">
                  <c:v>39.432367149758456</c:v>
                </c:pt>
              </c:numCache>
            </c:numRef>
          </c:val>
        </c:ser>
        <c:ser>
          <c:idx val="2"/>
          <c:order val="2"/>
          <c:tx>
            <c:strRef>
              <c:f>Hoja1!$E$2</c:f>
              <c:strCache>
                <c:ptCount val="1"/>
                <c:pt idx="0">
                  <c:v>GESTION 2013</c:v>
                </c:pt>
              </c:strCache>
            </c:strRef>
          </c:tx>
          <c:invertIfNegative val="0"/>
          <c:cat>
            <c:strRef>
              <c:f>Hoja1!$B$3:$B$9</c:f>
              <c:strCache>
                <c:ptCount val="7"/>
                <c:pt idx="0">
                  <c:v>IAPOAF</c:v>
                </c:pt>
                <c:pt idx="1">
                  <c:v>PDM</c:v>
                </c:pt>
                <c:pt idx="2">
                  <c:v>PDMp</c:v>
                </c:pt>
                <c:pt idx="3">
                  <c:v>PGMF</c:v>
                </c:pt>
                <c:pt idx="4">
                  <c:v>PGMFp</c:v>
                </c:pt>
                <c:pt idx="5">
                  <c:v>POAF</c:v>
                </c:pt>
                <c:pt idx="6">
                  <c:v>Total general</c:v>
                </c:pt>
              </c:strCache>
            </c:strRef>
          </c:cat>
          <c:val>
            <c:numRef>
              <c:f>Hoja1!$E$3:$E$9</c:f>
              <c:numCache>
                <c:formatCode>#,##0.00</c:formatCode>
                <c:ptCount val="7"/>
                <c:pt idx="0">
                  <c:v>22.77</c:v>
                </c:pt>
                <c:pt idx="1">
                  <c:v>32.300000000000004</c:v>
                </c:pt>
                <c:pt idx="2">
                  <c:v>37.410000000000004</c:v>
                </c:pt>
                <c:pt idx="3">
                  <c:v>57</c:v>
                </c:pt>
                <c:pt idx="4">
                  <c:v>30.67</c:v>
                </c:pt>
                <c:pt idx="5">
                  <c:v>15.04</c:v>
                </c:pt>
                <c:pt idx="6">
                  <c:v>32.531666666666595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017792"/>
        <c:axId val="136019328"/>
        <c:axId val="0"/>
      </c:bar3DChart>
      <c:catAx>
        <c:axId val="1360177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136019328"/>
        <c:crosses val="autoZero"/>
        <c:auto val="1"/>
        <c:lblAlgn val="ctr"/>
        <c:lblOffset val="100"/>
        <c:noMultiLvlLbl val="0"/>
      </c:catAx>
      <c:valAx>
        <c:axId val="1360193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s-MX"/>
                </a:pPr>
                <a:r>
                  <a:rPr lang="es-US"/>
                  <a:t>DIAS PROMEDIO</a:t>
                </a:r>
              </a:p>
            </c:rich>
          </c:tx>
          <c:layout/>
          <c:overlay val="0"/>
        </c:title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136017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MX"/>
            </a:pPr>
            <a:endParaRPr lang="es-MX"/>
          </a:p>
        </c:txPr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s-BO"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Hoja3!$B$27:$B$31</c:f>
              <c:strCache>
                <c:ptCount val="5"/>
                <c:pt idx="0">
                  <c:v>D</c:v>
                </c:pt>
                <c:pt idx="1">
                  <c:v>E</c:v>
                </c:pt>
                <c:pt idx="2">
                  <c:v>C</c:v>
                </c:pt>
                <c:pt idx="3">
                  <c:v>A</c:v>
                </c:pt>
                <c:pt idx="4">
                  <c:v>B</c:v>
                </c:pt>
              </c:strCache>
            </c:strRef>
          </c:cat>
          <c:val>
            <c:numRef>
              <c:f>Hoja3!$C$27:$C$31</c:f>
              <c:numCache>
                <c:formatCode>#,##0</c:formatCode>
                <c:ptCount val="5"/>
                <c:pt idx="0">
                  <c:v>1207</c:v>
                </c:pt>
                <c:pt idx="1">
                  <c:v>3671</c:v>
                </c:pt>
                <c:pt idx="2">
                  <c:v>3725</c:v>
                </c:pt>
                <c:pt idx="3">
                  <c:v>18623</c:v>
                </c:pt>
                <c:pt idx="4">
                  <c:v>23143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8585984"/>
        <c:axId val="158466048"/>
        <c:axId val="0"/>
      </c:bar3DChart>
      <c:catAx>
        <c:axId val="1585859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BO"/>
            </a:pPr>
            <a:endParaRPr lang="es-MX"/>
          </a:p>
        </c:txPr>
        <c:crossAx val="158466048"/>
        <c:crosses val="autoZero"/>
        <c:auto val="1"/>
        <c:lblAlgn val="ctr"/>
        <c:lblOffset val="100"/>
        <c:noMultiLvlLbl val="0"/>
      </c:catAx>
      <c:valAx>
        <c:axId val="1584660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5858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Nº POP</c:v>
          </c:tx>
          <c:invertIfNegative val="0"/>
          <c:cat>
            <c:strRef>
              <c:f>'[Cuadros PRIMER Semestre_1_2013_26_07_2013 LORGIO.xlsx]Cuadro7POP'!$G$4:$G$6</c:f>
              <c:strCache>
                <c:ptCount val="3"/>
                <c:pt idx="0">
                  <c:v>Cochabamba</c:v>
                </c:pt>
                <c:pt idx="1">
                  <c:v>Pando</c:v>
                </c:pt>
                <c:pt idx="2">
                  <c:v>Santa Cruz</c:v>
                </c:pt>
              </c:strCache>
            </c:strRef>
          </c:cat>
          <c:val>
            <c:numRef>
              <c:f>'[Cuadros PRIMER Semestre_1_2013_26_07_2013 LORGIO.xlsx]Cuadro7POP'!$H$4:$H$6</c:f>
              <c:numCache>
                <c:formatCode>#,##0</c:formatCode>
                <c:ptCount val="3"/>
                <c:pt idx="0">
                  <c:v>1</c:v>
                </c:pt>
                <c:pt idx="1">
                  <c:v>2</c:v>
                </c:pt>
                <c:pt idx="2" formatCode="General">
                  <c:v>65</c:v>
                </c:pt>
              </c:numCache>
            </c:numRef>
          </c:val>
        </c:ser>
        <c:ser>
          <c:idx val="1"/>
          <c:order val="1"/>
          <c:tx>
            <c:v>Superficie (ha)</c:v>
          </c:tx>
          <c:invertIfNegative val="0"/>
          <c:cat>
            <c:strRef>
              <c:f>'[Cuadros PRIMER Semestre_1_2013_26_07_2013 LORGIO.xlsx]Cuadro7POP'!$G$4:$G$6</c:f>
              <c:strCache>
                <c:ptCount val="3"/>
                <c:pt idx="0">
                  <c:v>Cochabamba</c:v>
                </c:pt>
                <c:pt idx="1">
                  <c:v>Pando</c:v>
                </c:pt>
                <c:pt idx="2">
                  <c:v>Santa Cruz</c:v>
                </c:pt>
              </c:strCache>
            </c:strRef>
          </c:cat>
          <c:val>
            <c:numRef>
              <c:f>'[Cuadros PRIMER Semestre_1_2013_26_07_2013 LORGIO.xlsx]Cuadro7POP'!$I$4:$I$6</c:f>
              <c:numCache>
                <c:formatCode>#,##0</c:formatCode>
                <c:ptCount val="3"/>
                <c:pt idx="0">
                  <c:v>60.92</c:v>
                </c:pt>
                <c:pt idx="1">
                  <c:v>696.00610000000006</c:v>
                </c:pt>
                <c:pt idx="2">
                  <c:v>102128.57020000003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42176"/>
        <c:axId val="158643712"/>
      </c:barChart>
      <c:catAx>
        <c:axId val="158642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BO"/>
            </a:pPr>
            <a:endParaRPr lang="es-MX"/>
          </a:p>
        </c:txPr>
        <c:crossAx val="158643712"/>
        <c:crosses val="autoZero"/>
        <c:auto val="1"/>
        <c:lblAlgn val="ctr"/>
        <c:lblOffset val="100"/>
        <c:noMultiLvlLbl val="0"/>
      </c:catAx>
      <c:valAx>
        <c:axId val="158643712"/>
        <c:scaling>
          <c:orientation val="minMax"/>
        </c:scaling>
        <c:delete val="1"/>
        <c:axPos val="l"/>
        <c:majorGridlines/>
        <c:numFmt formatCode="#,##0" sourceLinked="1"/>
        <c:majorTickMark val="none"/>
        <c:minorTickMark val="none"/>
        <c:tickLblPos val="none"/>
        <c:crossAx val="158642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BO"/>
            </a:pPr>
            <a:endParaRPr lang="es-MX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BO"/>
            </a:pPr>
            <a:r>
              <a:rPr lang="es-ES"/>
              <a:t>Total 12,281 ha</a:t>
            </a:r>
          </a:p>
        </c:rich>
      </c:tx>
      <c:layout>
        <c:manualLayout>
          <c:xMode val="edge"/>
          <c:yMode val="edge"/>
          <c:x val="0.69004855643044671"/>
          <c:y val="0.8240740740740747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'[Cuadros PRIMER Semestre_1_2013_26_07_2013 LORGIO.xlsx]Cuadro9PDM'!$A$7:$A$10</c:f>
              <c:strCache>
                <c:ptCount val="4"/>
                <c:pt idx="0">
                  <c:v>Comunidad Campesina</c:v>
                </c:pt>
                <c:pt idx="1">
                  <c:v>Comunidad Indígena o Pueblo Indígena</c:v>
                </c:pt>
                <c:pt idx="2">
                  <c:v>Empresa Petrolera</c:v>
                </c:pt>
                <c:pt idx="3">
                  <c:v>Propietario (s) Privado</c:v>
                </c:pt>
              </c:strCache>
            </c:strRef>
          </c:cat>
          <c:val>
            <c:numRef>
              <c:f>'[Cuadros PRIMER Semestre_1_2013_26_07_2013 LORGIO.xlsx]Cuadro9PDM'!$C$7:$C$10</c:f>
              <c:numCache>
                <c:formatCode>#,##0</c:formatCode>
                <c:ptCount val="4"/>
                <c:pt idx="0">
                  <c:v>1475.0840855468748</c:v>
                </c:pt>
                <c:pt idx="1">
                  <c:v>879.82704863281242</c:v>
                </c:pt>
                <c:pt idx="2">
                  <c:v>24.729999999999986</c:v>
                </c:pt>
                <c:pt idx="3">
                  <c:v>9901.4950999999892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200"/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"N° FC</c:v>
          </c:tx>
          <c:cat>
            <c:strRef>
              <c:f>Hoja2!$A$33:$A$38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Hoja2!$B$33:$B$38</c:f>
              <c:numCache>
                <c:formatCode>General</c:formatCode>
                <c:ptCount val="6"/>
                <c:pt idx="0">
                  <c:v>371</c:v>
                </c:pt>
                <c:pt idx="1">
                  <c:v>148</c:v>
                </c:pt>
                <c:pt idx="2">
                  <c:v>260</c:v>
                </c:pt>
                <c:pt idx="3">
                  <c:v>432</c:v>
                </c:pt>
                <c:pt idx="4">
                  <c:v>441</c:v>
                </c:pt>
                <c:pt idx="5">
                  <c:v>446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97920"/>
        <c:axId val="159299456"/>
      </c:lineChart>
      <c:catAx>
        <c:axId val="159297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BO"/>
            </a:pPr>
            <a:endParaRPr lang="es-MX"/>
          </a:p>
        </c:txPr>
        <c:crossAx val="159299456"/>
        <c:crosses val="autoZero"/>
        <c:auto val="1"/>
        <c:lblAlgn val="ctr"/>
        <c:lblOffset val="100"/>
        <c:noMultiLvlLbl val="0"/>
      </c:catAx>
      <c:valAx>
        <c:axId val="159299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BO" sz="1200"/>
            </a:pPr>
            <a:endParaRPr lang="es-MX"/>
          </a:p>
        </c:txPr>
        <c:crossAx val="159297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BO" sz="1100"/>
            </a:pPr>
            <a:endParaRPr lang="es-MX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s-BO"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Hoja3!$I$1:$I$11</c:f>
              <c:strCache>
                <c:ptCount val="11"/>
                <c:pt idx="0">
                  <c:v>Inspección a quemas</c:v>
                </c:pt>
                <c:pt idx="1">
                  <c:v>Ocupación de Hecho</c:v>
                </c:pt>
                <c:pt idx="2">
                  <c:v>Verificación a PFCF</c:v>
                </c:pt>
                <c:pt idx="3">
                  <c:v>Evaluación estudio de rendimiento</c:v>
                </c:pt>
                <c:pt idx="4">
                  <c:v>Desmonte ilegal</c:v>
                </c:pt>
                <c:pt idx="5">
                  <c:v>Almacenamiento Ilegal</c:v>
                </c:pt>
                <c:pt idx="6">
                  <c:v>Inspección a Aserradero</c:v>
                </c:pt>
                <c:pt idx="7">
                  <c:v>Aprovechamiento Ilegal</c:v>
                </c:pt>
                <c:pt idx="8">
                  <c:v>Pre- emision de madera aserrada</c:v>
                </c:pt>
                <c:pt idx="9">
                  <c:v>Verificación de productos (a solicitud o intervenido)</c:v>
                </c:pt>
                <c:pt idx="10">
                  <c:v>Control Móvil (Terrestre - Fluvial)</c:v>
                </c:pt>
              </c:strCache>
            </c:strRef>
          </c:cat>
          <c:val>
            <c:numRef>
              <c:f>Hoja3!$J$1:$J$11</c:f>
              <c:numCache>
                <c:formatCode>General</c:formatCode>
                <c:ptCount val="11"/>
                <c:pt idx="0">
                  <c:v>10</c:v>
                </c:pt>
                <c:pt idx="1">
                  <c:v>16</c:v>
                </c:pt>
                <c:pt idx="2">
                  <c:v>27</c:v>
                </c:pt>
                <c:pt idx="3">
                  <c:v>30</c:v>
                </c:pt>
                <c:pt idx="4">
                  <c:v>47</c:v>
                </c:pt>
                <c:pt idx="5">
                  <c:v>86</c:v>
                </c:pt>
                <c:pt idx="6">
                  <c:v>106</c:v>
                </c:pt>
                <c:pt idx="7">
                  <c:v>176</c:v>
                </c:pt>
                <c:pt idx="8">
                  <c:v>210</c:v>
                </c:pt>
                <c:pt idx="9">
                  <c:v>263</c:v>
                </c:pt>
                <c:pt idx="10">
                  <c:v>311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170560"/>
        <c:axId val="159173248"/>
        <c:axId val="0"/>
      </c:bar3DChart>
      <c:catAx>
        <c:axId val="1591705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BO" sz="1200"/>
            </a:pPr>
            <a:endParaRPr lang="es-MX"/>
          </a:p>
        </c:txPr>
        <c:crossAx val="159173248"/>
        <c:crosses val="autoZero"/>
        <c:auto val="1"/>
        <c:lblAlgn val="ctr"/>
        <c:lblOffset val="100"/>
        <c:noMultiLvlLbl val="0"/>
      </c:catAx>
      <c:valAx>
        <c:axId val="159173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917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s-BO"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Hoja3!$I$33:$I$39</c:f>
              <c:strCache>
                <c:ptCount val="7"/>
                <c:pt idx="0">
                  <c:v>PGMF</c:v>
                </c:pt>
                <c:pt idx="1">
                  <c:v>POP</c:v>
                </c:pt>
                <c:pt idx="2">
                  <c:v>Autorizaciones menores</c:v>
                </c:pt>
                <c:pt idx="3">
                  <c:v>Seguimiento a las UOBT</c:v>
                </c:pt>
                <c:pt idx="4">
                  <c:v>POAF</c:v>
                </c:pt>
                <c:pt idx="5">
                  <c:v>PDM</c:v>
                </c:pt>
                <c:pt idx="6">
                  <c:v>Informe de Rodeo</c:v>
                </c:pt>
              </c:strCache>
            </c:strRef>
          </c:cat>
          <c:val>
            <c:numRef>
              <c:f>Hoja3!$J$33:$J$39</c:f>
              <c:numCache>
                <c:formatCode>General</c:formatCode>
                <c:ptCount val="7"/>
                <c:pt idx="0">
                  <c:v>14</c:v>
                </c:pt>
                <c:pt idx="1">
                  <c:v>15</c:v>
                </c:pt>
                <c:pt idx="2">
                  <c:v>37</c:v>
                </c:pt>
                <c:pt idx="3">
                  <c:v>45</c:v>
                </c:pt>
                <c:pt idx="4">
                  <c:v>55</c:v>
                </c:pt>
                <c:pt idx="5">
                  <c:v>104</c:v>
                </c:pt>
                <c:pt idx="6">
                  <c:v>108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196672"/>
        <c:axId val="159224192"/>
        <c:axId val="0"/>
      </c:bar3DChart>
      <c:catAx>
        <c:axId val="15919667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BO" sz="1400"/>
            </a:pPr>
            <a:endParaRPr lang="es-MX"/>
          </a:p>
        </c:txPr>
        <c:crossAx val="159224192"/>
        <c:crosses val="autoZero"/>
        <c:auto val="1"/>
        <c:lblAlgn val="ctr"/>
        <c:lblOffset val="100"/>
        <c:noMultiLvlLbl val="0"/>
      </c:catAx>
      <c:valAx>
        <c:axId val="159224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9196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Vol. Pt.</c:v>
          </c:tx>
          <c:invertIfNegative val="0"/>
          <c:cat>
            <c:strRef>
              <c:f>Hoja3!$A$2:$A$8</c:f>
              <c:strCache>
                <c:ptCount val="7"/>
                <c:pt idx="0">
                  <c:v>Chuquis.</c:v>
                </c:pt>
                <c:pt idx="1">
                  <c:v>Tarija</c:v>
                </c:pt>
                <c:pt idx="2">
                  <c:v>Beni</c:v>
                </c:pt>
                <c:pt idx="3">
                  <c:v>Santa Cruz</c:v>
                </c:pt>
                <c:pt idx="4">
                  <c:v>La Paz</c:v>
                </c:pt>
                <c:pt idx="5">
                  <c:v>Pando</c:v>
                </c:pt>
                <c:pt idx="6">
                  <c:v>Cbba</c:v>
                </c:pt>
              </c:strCache>
            </c:strRef>
          </c:cat>
          <c:val>
            <c:numRef>
              <c:f>Hoja3!$B$2:$B$8</c:f>
              <c:numCache>
                <c:formatCode>#,##0.0</c:formatCode>
                <c:ptCount val="7"/>
                <c:pt idx="0">
                  <c:v>27434.79</c:v>
                </c:pt>
                <c:pt idx="1">
                  <c:v>51919.806993219601</c:v>
                </c:pt>
                <c:pt idx="2">
                  <c:v>115828.34000000001</c:v>
                </c:pt>
                <c:pt idx="3">
                  <c:v>134144.45633333328</c:v>
                </c:pt>
                <c:pt idx="4">
                  <c:v>141754.94</c:v>
                </c:pt>
                <c:pt idx="5">
                  <c:v>141877.47</c:v>
                </c:pt>
                <c:pt idx="6">
                  <c:v>216484.34999999998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662848"/>
        <c:axId val="159664384"/>
        <c:axId val="0"/>
      </c:bar3DChart>
      <c:catAx>
        <c:axId val="159662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BO"/>
            </a:pPr>
            <a:endParaRPr lang="es-MX"/>
          </a:p>
        </c:txPr>
        <c:crossAx val="159664384"/>
        <c:crosses val="autoZero"/>
        <c:auto val="1"/>
        <c:lblAlgn val="ctr"/>
        <c:lblOffset val="100"/>
        <c:noMultiLvlLbl val="0"/>
      </c:catAx>
      <c:valAx>
        <c:axId val="15966438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lang="es-BO" sz="1400"/>
            </a:pPr>
            <a:endParaRPr lang="es-MX"/>
          </a:p>
        </c:txPr>
        <c:crossAx val="1596628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BO" sz="1400"/>
            </a:pPr>
            <a:endParaRPr lang="es-MX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Vol. M3r</c:v>
          </c:tx>
          <c:invertIfNegative val="0"/>
          <c:cat>
            <c:strRef>
              <c:f>Hoja3!$A$24:$A$29</c:f>
              <c:strCache>
                <c:ptCount val="6"/>
                <c:pt idx="0">
                  <c:v>Tarija</c:v>
                </c:pt>
                <c:pt idx="1">
                  <c:v>Chuquis.</c:v>
                </c:pt>
                <c:pt idx="2">
                  <c:v>Cbba</c:v>
                </c:pt>
                <c:pt idx="3">
                  <c:v>La Paz</c:v>
                </c:pt>
                <c:pt idx="4">
                  <c:v>Santa Cruz</c:v>
                </c:pt>
                <c:pt idx="5">
                  <c:v>Beni</c:v>
                </c:pt>
              </c:strCache>
            </c:strRef>
          </c:cat>
          <c:val>
            <c:numRef>
              <c:f>Hoja3!$B$24:$B$29</c:f>
              <c:numCache>
                <c:formatCode>#,##0.0</c:formatCode>
                <c:ptCount val="6"/>
                <c:pt idx="0">
                  <c:v>32.670000000000009</c:v>
                </c:pt>
                <c:pt idx="1">
                  <c:v>85.661999999999992</c:v>
                </c:pt>
                <c:pt idx="2">
                  <c:v>196.16</c:v>
                </c:pt>
                <c:pt idx="3">
                  <c:v>479.9079794752306</c:v>
                </c:pt>
                <c:pt idx="4">
                  <c:v>1835.0545653280001</c:v>
                </c:pt>
                <c:pt idx="5">
                  <c:v>7247.3714939592974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533312"/>
        <c:axId val="159539200"/>
        <c:axId val="0"/>
      </c:bar3DChart>
      <c:catAx>
        <c:axId val="159533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BO"/>
            </a:pPr>
            <a:endParaRPr lang="es-MX"/>
          </a:p>
        </c:txPr>
        <c:crossAx val="159539200"/>
        <c:crosses val="autoZero"/>
        <c:auto val="1"/>
        <c:lblAlgn val="ctr"/>
        <c:lblOffset val="100"/>
        <c:noMultiLvlLbl val="0"/>
      </c:catAx>
      <c:valAx>
        <c:axId val="159539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lang="es-BO" sz="1400"/>
            </a:pPr>
            <a:endParaRPr lang="es-MX"/>
          </a:p>
        </c:txPr>
        <c:crossAx val="1595333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BO" sz="1600"/>
            </a:pPr>
            <a:endParaRPr lang="es-MX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MP!$A$4:$A$19</c:f>
              <c:strCache>
                <c:ptCount val="16"/>
                <c:pt idx="0">
                  <c:v>CAMION</c:v>
                </c:pt>
                <c:pt idx="1">
                  <c:v>VEHÍCULO LIVIANO</c:v>
                </c:pt>
                <c:pt idx="2">
                  <c:v>MOTOSIERRA</c:v>
                </c:pt>
                <c:pt idx="3">
                  <c:v>TRACTOR</c:v>
                </c:pt>
                <c:pt idx="4">
                  <c:v>ORUGA</c:v>
                </c:pt>
                <c:pt idx="5">
                  <c:v>CAMIONETA</c:v>
                </c:pt>
                <c:pt idx="6">
                  <c:v>ASERRADERO</c:v>
                </c:pt>
                <c:pt idx="7">
                  <c:v>CHATA</c:v>
                </c:pt>
                <c:pt idx="8">
                  <c:v>SKIDER</c:v>
                </c:pt>
                <c:pt idx="9">
                  <c:v>TRAILER</c:v>
                </c:pt>
                <c:pt idx="10">
                  <c:v>VOLQUETA</c:v>
                </c:pt>
                <c:pt idx="11">
                  <c:v>SIERRA CIRCULAR</c:v>
                </c:pt>
                <c:pt idx="12">
                  <c:v>TIRACEPE</c:v>
                </c:pt>
                <c:pt idx="13">
                  <c:v>FLOTA - MINIBUS</c:v>
                </c:pt>
                <c:pt idx="14">
                  <c:v>CEPILLADORA</c:v>
                </c:pt>
                <c:pt idx="15">
                  <c:v>EXCAVADORA TIPO ORUGA</c:v>
                </c:pt>
              </c:strCache>
            </c:strRef>
          </c:cat>
          <c:val>
            <c:numRef>
              <c:f>MP!$B$4:$B$19</c:f>
            </c:numRef>
          </c:val>
        </c:ser>
        <c:ser>
          <c:idx val="1"/>
          <c:order val="1"/>
          <c:invertIfNegative val="0"/>
          <c:cat>
            <c:strRef>
              <c:f>MP!$A$4:$A$19</c:f>
              <c:strCache>
                <c:ptCount val="16"/>
                <c:pt idx="0">
                  <c:v>CAMION</c:v>
                </c:pt>
                <c:pt idx="1">
                  <c:v>VEHÍCULO LIVIANO</c:v>
                </c:pt>
                <c:pt idx="2">
                  <c:v>MOTOSIERRA</c:v>
                </c:pt>
                <c:pt idx="3">
                  <c:v>TRACTOR</c:v>
                </c:pt>
                <c:pt idx="4">
                  <c:v>ORUGA</c:v>
                </c:pt>
                <c:pt idx="5">
                  <c:v>CAMIONETA</c:v>
                </c:pt>
                <c:pt idx="6">
                  <c:v>ASERRADERO</c:v>
                </c:pt>
                <c:pt idx="7">
                  <c:v>CHATA</c:v>
                </c:pt>
                <c:pt idx="8">
                  <c:v>SKIDER</c:v>
                </c:pt>
                <c:pt idx="9">
                  <c:v>TRAILER</c:v>
                </c:pt>
                <c:pt idx="10">
                  <c:v>VOLQUETA</c:v>
                </c:pt>
                <c:pt idx="11">
                  <c:v>SIERRA CIRCULAR</c:v>
                </c:pt>
                <c:pt idx="12">
                  <c:v>TIRACEPE</c:v>
                </c:pt>
                <c:pt idx="13">
                  <c:v>FLOTA - MINIBUS</c:v>
                </c:pt>
                <c:pt idx="14">
                  <c:v>CEPILLADORA</c:v>
                </c:pt>
                <c:pt idx="15">
                  <c:v>EXCAVADORA TIPO ORUGA</c:v>
                </c:pt>
              </c:strCache>
            </c:strRef>
          </c:cat>
          <c:val>
            <c:numRef>
              <c:f>MP!$C$4:$C$19</c:f>
            </c:numRef>
          </c:val>
        </c:ser>
        <c:ser>
          <c:idx val="2"/>
          <c:order val="2"/>
          <c:invertIfNegative val="0"/>
          <c:cat>
            <c:strRef>
              <c:f>MP!$A$4:$A$19</c:f>
              <c:strCache>
                <c:ptCount val="16"/>
                <c:pt idx="0">
                  <c:v>CAMION</c:v>
                </c:pt>
                <c:pt idx="1">
                  <c:v>VEHÍCULO LIVIANO</c:v>
                </c:pt>
                <c:pt idx="2">
                  <c:v>MOTOSIERRA</c:v>
                </c:pt>
                <c:pt idx="3">
                  <c:v>TRACTOR</c:v>
                </c:pt>
                <c:pt idx="4">
                  <c:v>ORUGA</c:v>
                </c:pt>
                <c:pt idx="5">
                  <c:v>CAMIONETA</c:v>
                </c:pt>
                <c:pt idx="6">
                  <c:v>ASERRADERO</c:v>
                </c:pt>
                <c:pt idx="7">
                  <c:v>CHATA</c:v>
                </c:pt>
                <c:pt idx="8">
                  <c:v>SKIDER</c:v>
                </c:pt>
                <c:pt idx="9">
                  <c:v>TRAILER</c:v>
                </c:pt>
                <c:pt idx="10">
                  <c:v>VOLQUETA</c:v>
                </c:pt>
                <c:pt idx="11">
                  <c:v>SIERRA CIRCULAR</c:v>
                </c:pt>
                <c:pt idx="12">
                  <c:v>TIRACEPE</c:v>
                </c:pt>
                <c:pt idx="13">
                  <c:v>FLOTA - MINIBUS</c:v>
                </c:pt>
                <c:pt idx="14">
                  <c:v>CEPILLADORA</c:v>
                </c:pt>
                <c:pt idx="15">
                  <c:v>EXCAVADORA TIPO ORUGA</c:v>
                </c:pt>
              </c:strCache>
            </c:strRef>
          </c:cat>
          <c:val>
            <c:numRef>
              <c:f>MP!$D$4:$D$19</c:f>
            </c:numRef>
          </c:val>
        </c:ser>
        <c:ser>
          <c:idx val="3"/>
          <c:order val="3"/>
          <c:invertIfNegative val="0"/>
          <c:cat>
            <c:strRef>
              <c:f>MP!$A$4:$A$19</c:f>
              <c:strCache>
                <c:ptCount val="16"/>
                <c:pt idx="0">
                  <c:v>CAMION</c:v>
                </c:pt>
                <c:pt idx="1">
                  <c:v>VEHÍCULO LIVIANO</c:v>
                </c:pt>
                <c:pt idx="2">
                  <c:v>MOTOSIERRA</c:v>
                </c:pt>
                <c:pt idx="3">
                  <c:v>TRACTOR</c:v>
                </c:pt>
                <c:pt idx="4">
                  <c:v>ORUGA</c:v>
                </c:pt>
                <c:pt idx="5">
                  <c:v>CAMIONETA</c:v>
                </c:pt>
                <c:pt idx="6">
                  <c:v>ASERRADERO</c:v>
                </c:pt>
                <c:pt idx="7">
                  <c:v>CHATA</c:v>
                </c:pt>
                <c:pt idx="8">
                  <c:v>SKIDER</c:v>
                </c:pt>
                <c:pt idx="9">
                  <c:v>TRAILER</c:v>
                </c:pt>
                <c:pt idx="10">
                  <c:v>VOLQUETA</c:v>
                </c:pt>
                <c:pt idx="11">
                  <c:v>SIERRA CIRCULAR</c:v>
                </c:pt>
                <c:pt idx="12">
                  <c:v>TIRACEPE</c:v>
                </c:pt>
                <c:pt idx="13">
                  <c:v>FLOTA - MINIBUS</c:v>
                </c:pt>
                <c:pt idx="14">
                  <c:v>CEPILLADORA</c:v>
                </c:pt>
                <c:pt idx="15">
                  <c:v>EXCAVADORA TIPO ORUGA</c:v>
                </c:pt>
              </c:strCache>
            </c:strRef>
          </c:cat>
          <c:val>
            <c:numRef>
              <c:f>MP!$E$4:$E$19</c:f>
            </c:numRef>
          </c:val>
        </c:ser>
        <c:ser>
          <c:idx val="4"/>
          <c:order val="4"/>
          <c:invertIfNegative val="0"/>
          <c:cat>
            <c:strRef>
              <c:f>MP!$A$4:$A$19</c:f>
              <c:strCache>
                <c:ptCount val="16"/>
                <c:pt idx="0">
                  <c:v>CAMION</c:v>
                </c:pt>
                <c:pt idx="1">
                  <c:v>VEHÍCULO LIVIANO</c:v>
                </c:pt>
                <c:pt idx="2">
                  <c:v>MOTOSIERRA</c:v>
                </c:pt>
                <c:pt idx="3">
                  <c:v>TRACTOR</c:v>
                </c:pt>
                <c:pt idx="4">
                  <c:v>ORUGA</c:v>
                </c:pt>
                <c:pt idx="5">
                  <c:v>CAMIONETA</c:v>
                </c:pt>
                <c:pt idx="6">
                  <c:v>ASERRADERO</c:v>
                </c:pt>
                <c:pt idx="7">
                  <c:v>CHATA</c:v>
                </c:pt>
                <c:pt idx="8">
                  <c:v>SKIDER</c:v>
                </c:pt>
                <c:pt idx="9">
                  <c:v>TRAILER</c:v>
                </c:pt>
                <c:pt idx="10">
                  <c:v>VOLQUETA</c:v>
                </c:pt>
                <c:pt idx="11">
                  <c:v>SIERRA CIRCULAR</c:v>
                </c:pt>
                <c:pt idx="12">
                  <c:v>TIRACEPE</c:v>
                </c:pt>
                <c:pt idx="13">
                  <c:v>FLOTA - MINIBUS</c:v>
                </c:pt>
                <c:pt idx="14">
                  <c:v>CEPILLADORA</c:v>
                </c:pt>
                <c:pt idx="15">
                  <c:v>EXCAVADORA TIPO ORUGA</c:v>
                </c:pt>
              </c:strCache>
            </c:strRef>
          </c:cat>
          <c:val>
            <c:numRef>
              <c:f>MP!$F$4:$F$19</c:f>
            </c:numRef>
          </c:val>
        </c:ser>
        <c:ser>
          <c:idx val="5"/>
          <c:order val="5"/>
          <c:invertIfNegative val="0"/>
          <c:cat>
            <c:strRef>
              <c:f>MP!$A$4:$A$19</c:f>
              <c:strCache>
                <c:ptCount val="16"/>
                <c:pt idx="0">
                  <c:v>CAMION</c:v>
                </c:pt>
                <c:pt idx="1">
                  <c:v>VEHÍCULO LIVIANO</c:v>
                </c:pt>
                <c:pt idx="2">
                  <c:v>MOTOSIERRA</c:v>
                </c:pt>
                <c:pt idx="3">
                  <c:v>TRACTOR</c:v>
                </c:pt>
                <c:pt idx="4">
                  <c:v>ORUGA</c:v>
                </c:pt>
                <c:pt idx="5">
                  <c:v>CAMIONETA</c:v>
                </c:pt>
                <c:pt idx="6">
                  <c:v>ASERRADERO</c:v>
                </c:pt>
                <c:pt idx="7">
                  <c:v>CHATA</c:v>
                </c:pt>
                <c:pt idx="8">
                  <c:v>SKIDER</c:v>
                </c:pt>
                <c:pt idx="9">
                  <c:v>TRAILER</c:v>
                </c:pt>
                <c:pt idx="10">
                  <c:v>VOLQUETA</c:v>
                </c:pt>
                <c:pt idx="11">
                  <c:v>SIERRA CIRCULAR</c:v>
                </c:pt>
                <c:pt idx="12">
                  <c:v>TIRACEPE</c:v>
                </c:pt>
                <c:pt idx="13">
                  <c:v>FLOTA - MINIBUS</c:v>
                </c:pt>
                <c:pt idx="14">
                  <c:v>CEPILLADORA</c:v>
                </c:pt>
                <c:pt idx="15">
                  <c:v>EXCAVADORA TIPO ORUGA</c:v>
                </c:pt>
              </c:strCache>
            </c:strRef>
          </c:cat>
          <c:val>
            <c:numRef>
              <c:f>MP!$G$4:$G$19</c:f>
            </c:numRef>
          </c:val>
        </c:ser>
        <c:ser>
          <c:idx val="6"/>
          <c:order val="6"/>
          <c:invertIfNegative val="0"/>
          <c:cat>
            <c:strRef>
              <c:f>MP!$A$4:$A$19</c:f>
              <c:strCache>
                <c:ptCount val="16"/>
                <c:pt idx="0">
                  <c:v>CAMION</c:v>
                </c:pt>
                <c:pt idx="1">
                  <c:v>VEHÍCULO LIVIANO</c:v>
                </c:pt>
                <c:pt idx="2">
                  <c:v>MOTOSIERRA</c:v>
                </c:pt>
                <c:pt idx="3">
                  <c:v>TRACTOR</c:v>
                </c:pt>
                <c:pt idx="4">
                  <c:v>ORUGA</c:v>
                </c:pt>
                <c:pt idx="5">
                  <c:v>CAMIONETA</c:v>
                </c:pt>
                <c:pt idx="6">
                  <c:v>ASERRADERO</c:v>
                </c:pt>
                <c:pt idx="7">
                  <c:v>CHATA</c:v>
                </c:pt>
                <c:pt idx="8">
                  <c:v>SKIDER</c:v>
                </c:pt>
                <c:pt idx="9">
                  <c:v>TRAILER</c:v>
                </c:pt>
                <c:pt idx="10">
                  <c:v>VOLQUETA</c:v>
                </c:pt>
                <c:pt idx="11">
                  <c:v>SIERRA CIRCULAR</c:v>
                </c:pt>
                <c:pt idx="12">
                  <c:v>TIRACEPE</c:v>
                </c:pt>
                <c:pt idx="13">
                  <c:v>FLOTA - MINIBUS</c:v>
                </c:pt>
                <c:pt idx="14">
                  <c:v>CEPILLADORA</c:v>
                </c:pt>
                <c:pt idx="15">
                  <c:v>EXCAVADORA TIPO ORUGA</c:v>
                </c:pt>
              </c:strCache>
            </c:strRef>
          </c:cat>
          <c:val>
            <c:numRef>
              <c:f>MP!$H$4:$H$19</c:f>
            </c:numRef>
          </c:val>
        </c:ser>
        <c:ser>
          <c:idx val="7"/>
          <c:order val="7"/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lang="es-BO"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MP!$A$4:$A$19</c:f>
              <c:strCache>
                <c:ptCount val="16"/>
                <c:pt idx="0">
                  <c:v>CAMION</c:v>
                </c:pt>
                <c:pt idx="1">
                  <c:v>VEHÍCULO LIVIANO</c:v>
                </c:pt>
                <c:pt idx="2">
                  <c:v>MOTOSIERRA</c:v>
                </c:pt>
                <c:pt idx="3">
                  <c:v>TRACTOR</c:v>
                </c:pt>
                <c:pt idx="4">
                  <c:v>ORUGA</c:v>
                </c:pt>
                <c:pt idx="5">
                  <c:v>CAMIONETA</c:v>
                </c:pt>
                <c:pt idx="6">
                  <c:v>ASERRADERO</c:v>
                </c:pt>
                <c:pt idx="7">
                  <c:v>CHATA</c:v>
                </c:pt>
                <c:pt idx="8">
                  <c:v>SKIDER</c:v>
                </c:pt>
                <c:pt idx="9">
                  <c:v>TRAILER</c:v>
                </c:pt>
                <c:pt idx="10">
                  <c:v>VOLQUETA</c:v>
                </c:pt>
                <c:pt idx="11">
                  <c:v>SIERRA CIRCULAR</c:v>
                </c:pt>
                <c:pt idx="12">
                  <c:v>TIRACEPE</c:v>
                </c:pt>
                <c:pt idx="13">
                  <c:v>FLOTA - MINIBUS</c:v>
                </c:pt>
                <c:pt idx="14">
                  <c:v>CEPILLADORA</c:v>
                </c:pt>
                <c:pt idx="15">
                  <c:v>EXCAVADORA TIPO ORUGA</c:v>
                </c:pt>
              </c:strCache>
            </c:strRef>
          </c:cat>
          <c:val>
            <c:numRef>
              <c:f>MP!$I$4:$I$19</c:f>
              <c:numCache>
                <c:formatCode>#,##0</c:formatCode>
                <c:ptCount val="16"/>
                <c:pt idx="0">
                  <c:v>162</c:v>
                </c:pt>
                <c:pt idx="1">
                  <c:v>34</c:v>
                </c:pt>
                <c:pt idx="2">
                  <c:v>25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9455104"/>
        <c:axId val="159499392"/>
      </c:barChart>
      <c:catAx>
        <c:axId val="1594551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BO" sz="1200"/>
            </a:pPr>
            <a:endParaRPr lang="es-MX"/>
          </a:p>
        </c:txPr>
        <c:crossAx val="159499392"/>
        <c:crosses val="autoZero"/>
        <c:auto val="1"/>
        <c:lblAlgn val="ctr"/>
        <c:lblOffset val="100"/>
        <c:noMultiLvlLbl val="0"/>
      </c:catAx>
      <c:valAx>
        <c:axId val="15949939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59455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Hoja2!$B$5:$B$11</c:f>
              <c:strCache>
                <c:ptCount val="7"/>
                <c:pt idx="0">
                  <c:v>Santa Cruz</c:v>
                </c:pt>
                <c:pt idx="1">
                  <c:v>La Paz</c:v>
                </c:pt>
                <c:pt idx="2">
                  <c:v>Beni</c:v>
                </c:pt>
                <c:pt idx="3">
                  <c:v>Cbba.</c:v>
                </c:pt>
                <c:pt idx="4">
                  <c:v>Chuquis.</c:v>
                </c:pt>
                <c:pt idx="5">
                  <c:v>Tarija</c:v>
                </c:pt>
                <c:pt idx="6">
                  <c:v>Pando</c:v>
                </c:pt>
              </c:strCache>
            </c:strRef>
          </c:cat>
          <c:val>
            <c:numRef>
              <c:f>Hoja2!$C$5:$C$11</c:f>
              <c:numCache>
                <c:formatCode>General</c:formatCode>
                <c:ptCount val="7"/>
                <c:pt idx="0">
                  <c:v>64</c:v>
                </c:pt>
                <c:pt idx="1">
                  <c:v>22</c:v>
                </c:pt>
                <c:pt idx="2">
                  <c:v>19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593984"/>
        <c:axId val="159595520"/>
        <c:axId val="0"/>
      </c:bar3DChart>
      <c:catAx>
        <c:axId val="1595939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159595520"/>
        <c:crosses val="autoZero"/>
        <c:auto val="1"/>
        <c:lblAlgn val="ctr"/>
        <c:lblOffset val="100"/>
        <c:noMultiLvlLbl val="0"/>
      </c:catAx>
      <c:valAx>
        <c:axId val="159595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9593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'Hoja1 (2)'!$A$6</c:f>
            </c:strRef>
          </c:tx>
          <c:invertIfNegative val="0"/>
          <c:cat>
            <c:multiLvlStrRef>
              <c:f>'Hoja1 (2)'!$A$1:$A$4</c:f>
            </c:multiLvlStrRef>
          </c:cat>
          <c:val>
            <c:numRef>
              <c:f>'Hoja1 (2)'!$B$1:$B$4</c:f>
            </c:numRef>
          </c:val>
        </c:ser>
        <c:ser>
          <c:idx val="0"/>
          <c:order val="0"/>
          <c:tx>
            <c:strRef>
              <c:f>[Libro1]Hoja1!$C$4</c:f>
              <c:strCache>
                <c:ptCount val="1"/>
                <c:pt idx="0">
                  <c:v>TIEMPO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Lbls>
            <c:txPr>
              <a:bodyPr/>
              <a:lstStyle/>
              <a:p>
                <a:pPr>
                  <a:defRPr lang="es-BO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[Libro1]Hoja1!$B$5:$B$10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2013(liquidacion)</c:v>
                </c:pt>
                <c:pt idx="5">
                  <c:v>2013 (nueva)</c:v>
                </c:pt>
              </c:strCache>
            </c:strRef>
          </c:cat>
          <c:val>
            <c:numRef>
              <c:f>[Libro1]Hoja1!$C$5:$C$10</c:f>
              <c:numCache>
                <c:formatCode>General</c:formatCode>
                <c:ptCount val="6"/>
                <c:pt idx="0">
                  <c:v>24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43296"/>
        <c:axId val="135944832"/>
      </c:barChart>
      <c:catAx>
        <c:axId val="135943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BO"/>
            </a:pPr>
            <a:endParaRPr lang="es-MX"/>
          </a:p>
        </c:txPr>
        <c:crossAx val="135944832"/>
        <c:crosses val="autoZero"/>
        <c:auto val="1"/>
        <c:lblAlgn val="ctr"/>
        <c:lblOffset val="100"/>
        <c:noMultiLvlLbl val="0"/>
      </c:catAx>
      <c:valAx>
        <c:axId val="13594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BO"/>
            </a:pPr>
            <a:endParaRPr lang="es-MX"/>
          </a:p>
        </c:txPr>
        <c:crossAx val="13594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Hoja2!$H$14</c:f>
              <c:strCache>
                <c:ptCount val="1"/>
                <c:pt idx="0">
                  <c:v>Num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s-BO"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Hoja2!$G$15:$G$22</c:f>
              <c:strCache>
                <c:ptCount val="8"/>
                <c:pt idx="0">
                  <c:v>Otros</c:v>
                </c:pt>
                <c:pt idx="1">
                  <c:v>Comercialización Ilegal</c:v>
                </c:pt>
                <c:pt idx="2">
                  <c:v>Infracción Agentes Auxiliares</c:v>
                </c:pt>
                <c:pt idx="3">
                  <c:v>Quema Ilegal</c:v>
                </c:pt>
                <c:pt idx="4">
                  <c:v>Aprovechamiento Ilegal</c:v>
                </c:pt>
                <c:pt idx="5">
                  <c:v>Desmonte Ilegal</c:v>
                </c:pt>
                <c:pt idx="6">
                  <c:v>Almacenamiento Ilegal</c:v>
                </c:pt>
                <c:pt idx="7">
                  <c:v>Transporte Ilegal</c:v>
                </c:pt>
              </c:strCache>
            </c:strRef>
          </c:cat>
          <c:val>
            <c:numRef>
              <c:f>Hoja2!$H$15:$H$22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20</c:v>
                </c:pt>
                <c:pt idx="3">
                  <c:v>21</c:v>
                </c:pt>
                <c:pt idx="4">
                  <c:v>59</c:v>
                </c:pt>
                <c:pt idx="5">
                  <c:v>68</c:v>
                </c:pt>
                <c:pt idx="6">
                  <c:v>98</c:v>
                </c:pt>
                <c:pt idx="7">
                  <c:v>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638656"/>
        <c:axId val="159640192"/>
      </c:barChart>
      <c:catAx>
        <c:axId val="159638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es-BO" sz="1100"/>
            </a:pPr>
            <a:endParaRPr lang="es-MX"/>
          </a:p>
        </c:txPr>
        <c:crossAx val="159640192"/>
        <c:crosses val="autoZero"/>
        <c:auto val="1"/>
        <c:lblAlgn val="ctr"/>
        <c:lblOffset val="100"/>
        <c:noMultiLvlLbl val="0"/>
      </c:catAx>
      <c:valAx>
        <c:axId val="1596401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BO" sz="1100"/>
            </a:pPr>
            <a:endParaRPr lang="es-MX"/>
          </a:p>
        </c:txPr>
        <c:crossAx val="15963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Hoja2!$H$36</c:f>
              <c:strCache>
                <c:ptCount val="1"/>
                <c:pt idx="0">
                  <c:v>Num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1.4545451768942735E-2"/>
                  <c:y val="-2.2922636103151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93935691923561E-2"/>
                  <c:y val="-2.2922636103151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5451768942745E-2"/>
                  <c:y val="-1.146131805157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45451768942745E-2"/>
                  <c:y val="-1.5281757402101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121209807452307E-2"/>
                  <c:y val="-1.528205822409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545451768942822E-2"/>
                  <c:y val="-1.146131805157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545451768942735E-2"/>
                  <c:y val="-1.9102196752626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</c:spPr>
            <c:txPr>
              <a:bodyPr/>
              <a:lstStyle/>
              <a:p>
                <a:pPr>
                  <a:defRPr lang="es-BO" b="1" i="0" baseline="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Hoja2!$G$37:$G$43</c:f>
              <c:strCache>
                <c:ptCount val="7"/>
                <c:pt idx="0">
                  <c:v>Chuquisaca</c:v>
                </c:pt>
                <c:pt idx="1">
                  <c:v>Pando</c:v>
                </c:pt>
                <c:pt idx="2">
                  <c:v>La Paz</c:v>
                </c:pt>
                <c:pt idx="3">
                  <c:v>Cochabamba</c:v>
                </c:pt>
                <c:pt idx="4">
                  <c:v>Tarija</c:v>
                </c:pt>
                <c:pt idx="5">
                  <c:v>Beni</c:v>
                </c:pt>
                <c:pt idx="6">
                  <c:v>Santa Cruz</c:v>
                </c:pt>
              </c:strCache>
            </c:strRef>
          </c:cat>
          <c:val>
            <c:numRef>
              <c:f>Hoja2!$H$37:$H$43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41</c:v>
                </c:pt>
                <c:pt idx="3">
                  <c:v>45</c:v>
                </c:pt>
                <c:pt idx="4">
                  <c:v>50</c:v>
                </c:pt>
                <c:pt idx="5">
                  <c:v>90</c:v>
                </c:pt>
                <c:pt idx="6">
                  <c:v>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984256"/>
        <c:axId val="160014720"/>
        <c:axId val="0"/>
      </c:bar3DChart>
      <c:catAx>
        <c:axId val="159984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lang="es-BO" sz="1100"/>
            </a:pPr>
            <a:endParaRPr lang="es-MX"/>
          </a:p>
        </c:txPr>
        <c:crossAx val="160014720"/>
        <c:crosses val="autoZero"/>
        <c:auto val="1"/>
        <c:lblAlgn val="ctr"/>
        <c:lblOffset val="100"/>
        <c:noMultiLvlLbl val="0"/>
      </c:catAx>
      <c:valAx>
        <c:axId val="16001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BO"/>
            </a:pPr>
            <a:endParaRPr lang="es-MX"/>
          </a:p>
        </c:txPr>
        <c:crossAx val="159984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6076443569553822E-2"/>
                  <c:y val="-7.3938754279827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219488188976397E-2"/>
                  <c:y val="-5.22914843977836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1516327646544192"/>
                  <c:y val="-2.81960463988849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MX" sz="1400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'RECAUDACION-JUNIO'!$E$25:$E$28</c:f>
              <c:strCache>
                <c:ptCount val="4"/>
                <c:pt idx="0">
                  <c:v>Patentes</c:v>
                </c:pt>
                <c:pt idx="1">
                  <c:v>Multas y Remates</c:v>
                </c:pt>
                <c:pt idx="2">
                  <c:v>TRF</c:v>
                </c:pt>
                <c:pt idx="3">
                  <c:v>Otros</c:v>
                </c:pt>
              </c:strCache>
            </c:strRef>
          </c:cat>
          <c:val>
            <c:numRef>
              <c:f>'RECAUDACION-JUNIO'!$F$25:$F$28</c:f>
              <c:numCache>
                <c:formatCode>#,##0</c:formatCode>
                <c:ptCount val="4"/>
                <c:pt idx="0">
                  <c:v>13386654</c:v>
                </c:pt>
                <c:pt idx="1">
                  <c:v>13912931</c:v>
                </c:pt>
                <c:pt idx="2">
                  <c:v>2529583</c:v>
                </c:pt>
                <c:pt idx="3">
                  <c:v>5789778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2.3161656502104049E-2"/>
                  <c:y val="-0.177167300314400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5177348715639764E-2"/>
                  <c:y val="-0.259802062990817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MX" sz="1400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EJECUCIONok!$K$15:$K$16</c:f>
              <c:strCache>
                <c:ptCount val="2"/>
                <c:pt idx="0">
                  <c:v>Ejecutado</c:v>
                </c:pt>
                <c:pt idx="1">
                  <c:v>Por Ejecutar</c:v>
                </c:pt>
              </c:strCache>
            </c:strRef>
          </c:cat>
          <c:val>
            <c:numRef>
              <c:f>EJECUCIONok!$L$15:$L$16</c:f>
              <c:numCache>
                <c:formatCode>0%</c:formatCode>
                <c:ptCount val="2"/>
                <c:pt idx="0">
                  <c:v>0.49000000000000016</c:v>
                </c:pt>
                <c:pt idx="1">
                  <c:v>0.51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EJECUCIONok!$L$4</c:f>
              <c:strCache>
                <c:ptCount val="1"/>
                <c:pt idx="0">
                  <c:v>Inscrito</c:v>
                </c:pt>
              </c:strCache>
            </c:strRef>
          </c:tx>
          <c:invertIfNegative val="0"/>
          <c:cat>
            <c:strRef>
              <c:f>EJECUCIONok!$K$6:$K$11</c:f>
              <c:strCache>
                <c:ptCount val="6"/>
                <c:pt idx="0">
                  <c:v>Servicios Personales</c:v>
                </c:pt>
                <c:pt idx="1">
                  <c:v>Servicios no Personales</c:v>
                </c:pt>
                <c:pt idx="2">
                  <c:v>Materiales y Suministros</c:v>
                </c:pt>
                <c:pt idx="3">
                  <c:v>Activos Reales</c:v>
                </c:pt>
                <c:pt idx="4">
                  <c:v>Impuestos y Tasas</c:v>
                </c:pt>
                <c:pt idx="5">
                  <c:v>TOTAL</c:v>
                </c:pt>
              </c:strCache>
            </c:strRef>
          </c:cat>
          <c:val>
            <c:numRef>
              <c:f>EJECUCIONok!$L$6:$L$11</c:f>
              <c:numCache>
                <c:formatCode>_-* #,##0\ _$_-;\-* #,##0\ _$_-;_-* "-"??\ _$_-;_-@_-</c:formatCode>
                <c:ptCount val="6"/>
                <c:pt idx="0">
                  <c:v>28089891</c:v>
                </c:pt>
                <c:pt idx="1">
                  <c:v>10458846.300000004</c:v>
                </c:pt>
                <c:pt idx="2">
                  <c:v>3367860</c:v>
                </c:pt>
                <c:pt idx="3">
                  <c:v>1579842</c:v>
                </c:pt>
                <c:pt idx="4">
                  <c:v>13562</c:v>
                </c:pt>
                <c:pt idx="5">
                  <c:v>43510001.300000004</c:v>
                </c:pt>
              </c:numCache>
            </c:numRef>
          </c:val>
        </c:ser>
        <c:ser>
          <c:idx val="1"/>
          <c:order val="1"/>
          <c:tx>
            <c:strRef>
              <c:f>EJECUCIONok!$M$4</c:f>
              <c:strCache>
                <c:ptCount val="1"/>
                <c:pt idx="0">
                  <c:v>Ejecutado</c:v>
                </c:pt>
              </c:strCache>
            </c:strRef>
          </c:tx>
          <c:invertIfNegative val="0"/>
          <c:cat>
            <c:strRef>
              <c:f>EJECUCIONok!$K$6:$K$11</c:f>
              <c:strCache>
                <c:ptCount val="6"/>
                <c:pt idx="0">
                  <c:v>Servicios Personales</c:v>
                </c:pt>
                <c:pt idx="1">
                  <c:v>Servicios no Personales</c:v>
                </c:pt>
                <c:pt idx="2">
                  <c:v>Materiales y Suministros</c:v>
                </c:pt>
                <c:pt idx="3">
                  <c:v>Activos Reales</c:v>
                </c:pt>
                <c:pt idx="4">
                  <c:v>Impuestos y Tasas</c:v>
                </c:pt>
                <c:pt idx="5">
                  <c:v>TOTAL</c:v>
                </c:pt>
              </c:strCache>
            </c:strRef>
          </c:cat>
          <c:val>
            <c:numRef>
              <c:f>EJECUCIONok!$M$6:$M$11</c:f>
              <c:numCache>
                <c:formatCode>_-* #,##0\ _$_-;\-* #,##0\ _$_-;_-* "-"??\ _$_-;_-@_-</c:formatCode>
                <c:ptCount val="6"/>
                <c:pt idx="0">
                  <c:v>12744127</c:v>
                </c:pt>
                <c:pt idx="1">
                  <c:v>6198633</c:v>
                </c:pt>
                <c:pt idx="2">
                  <c:v>1867241</c:v>
                </c:pt>
                <c:pt idx="3">
                  <c:v>694097</c:v>
                </c:pt>
                <c:pt idx="4">
                  <c:v>4641</c:v>
                </c:pt>
                <c:pt idx="5">
                  <c:v>21508739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60048256"/>
        <c:axId val="160049792"/>
        <c:axId val="0"/>
      </c:bar3DChart>
      <c:catAx>
        <c:axId val="16004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160049792"/>
        <c:crosses val="autoZero"/>
        <c:auto val="1"/>
        <c:lblAlgn val="ctr"/>
        <c:lblOffset val="100"/>
        <c:noMultiLvlLbl val="0"/>
      </c:catAx>
      <c:valAx>
        <c:axId val="160049792"/>
        <c:scaling>
          <c:orientation val="minMax"/>
        </c:scaling>
        <c:delete val="0"/>
        <c:axPos val="l"/>
        <c:majorGridlines/>
        <c:numFmt formatCode="_-* #,##0\ _$_-;\-* #,##0\ _$_-;_-* &quot;-&quot;??\ _$_-;_-@_-" sourceLinked="1"/>
        <c:majorTickMark val="none"/>
        <c:minorTickMark val="none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1600482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MX"/>
            </a:pPr>
            <a:endParaRPr lang="es-MX"/>
          </a:p>
        </c:txPr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es-MX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es-MX" sz="1200"/>
          </a:pPr>
          <a:endParaRPr lang="es-MX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BO"/>
            </a:pPr>
            <a:r>
              <a:rPr lang="es-ES"/>
              <a:t>Total = 167,411 ha</a:t>
            </a:r>
          </a:p>
        </c:rich>
      </c:tx>
      <c:layout>
        <c:manualLayout>
          <c:xMode val="edge"/>
          <c:yMode val="edge"/>
          <c:x val="0.10115966754155732"/>
          <c:y val="0.861111111111111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3.1303040244969424E-2"/>
                  <c:y val="-1.03900554097404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1808148081171927E-2"/>
                  <c:y val="0.244003718285214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836111111111137"/>
                  <c:y val="-0.309434966462525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9135214348206495"/>
                  <c:y val="3.70636482939633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BO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'[Cuadros PRIMER Semestre_1_2013_26_07_2013 LORGIO.xlsx]CuadroNº6PGMF'!$R$7:$R$10</c:f>
              <c:strCache>
                <c:ptCount val="4"/>
                <c:pt idx="0">
                  <c:v>Agrupación Social del Lugar</c:v>
                </c:pt>
                <c:pt idx="1">
                  <c:v>Comunidad Campesina</c:v>
                </c:pt>
                <c:pt idx="2">
                  <c:v>Comunidad Indígena o Pueblo Indígena</c:v>
                </c:pt>
                <c:pt idx="3">
                  <c:v>Propietrio(s) Privado</c:v>
                </c:pt>
              </c:strCache>
            </c:strRef>
          </c:cat>
          <c:val>
            <c:numRef>
              <c:f>'[Cuadros PRIMER Semestre_1_2013_26_07_2013 LORGIO.xlsx]CuadroNº6PGMF'!$S$7:$S$10</c:f>
              <c:numCache>
                <c:formatCode>#,##0</c:formatCode>
                <c:ptCount val="4"/>
                <c:pt idx="0">
                  <c:v>4209.7300000000005</c:v>
                </c:pt>
                <c:pt idx="1">
                  <c:v>35073.453000000001</c:v>
                </c:pt>
                <c:pt idx="2">
                  <c:v>127232.55100000002</c:v>
                </c:pt>
                <c:pt idx="3">
                  <c:v>895.7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BO" sz="1600"/>
            </a:pPr>
            <a:r>
              <a:rPr lang="es-ES" sz="1600" baseline="0"/>
              <a:t>Total= 9,547 hectáreas</a:t>
            </a:r>
          </a:p>
        </c:rich>
      </c:tx>
      <c:layout>
        <c:manualLayout>
          <c:xMode val="edge"/>
          <c:yMode val="edge"/>
          <c:x val="0.51743044619422573"/>
          <c:y val="0.8514739229024943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9450743657042872"/>
                  <c:y val="-5.481554389034718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6607611548556503E-3"/>
                  <c:y val="-0.168738699329250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BO" sz="1400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'[Cuadros PRIMER Semestre_1_2013_26_07_2013 LORGIO.xlsx]CuadroNº7PGMFp'!$Q$7:$Q$9</c:f>
              <c:strCache>
                <c:ptCount val="3"/>
                <c:pt idx="0">
                  <c:v>Comunidad Campesina</c:v>
                </c:pt>
                <c:pt idx="1">
                  <c:v>Comunidad Indígena o Pueblo Indígena</c:v>
                </c:pt>
                <c:pt idx="2">
                  <c:v>Propietario (s) Privado</c:v>
                </c:pt>
              </c:strCache>
            </c:strRef>
          </c:cat>
          <c:val>
            <c:numRef>
              <c:f>'[Cuadros PRIMER Semestre_1_2013_26_07_2013 LORGIO.xlsx]CuadroNº7PGMFp'!$R$7:$R$9</c:f>
              <c:numCache>
                <c:formatCode>#,##0</c:formatCode>
                <c:ptCount val="3"/>
                <c:pt idx="0">
                  <c:v>1590.8943999999988</c:v>
                </c:pt>
                <c:pt idx="1">
                  <c:v>432.30600000000004</c:v>
                </c:pt>
                <c:pt idx="2">
                  <c:v>7524.0500300000022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lang="es-BO"/>
            </a:pPr>
            <a:r>
              <a:rPr lang="es-ES"/>
              <a:t>Total = 51,783 hectáreas</a:t>
            </a:r>
          </a:p>
        </c:rich>
      </c:tx>
      <c:layout>
        <c:manualLayout>
          <c:xMode val="edge"/>
          <c:yMode val="edge"/>
          <c:x val="9.4930008748906683E-3"/>
          <c:y val="0.8750000000000014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3244203849518811E-2"/>
                  <c:y val="-7.579833770778678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587510936133"/>
                  <c:y val="1.07822980460776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4328969816273018"/>
                  <c:y val="6.73800670749491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BO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'[Cuadros PRIMER Semestre_1_2013_26_07_2013 LORGIO.xlsx]CuadrN5POAF'!$P$5:$P$9</c:f>
              <c:strCache>
                <c:ptCount val="5"/>
                <c:pt idx="0">
                  <c:v>Agrupación Social del Lugar</c:v>
                </c:pt>
                <c:pt idx="1">
                  <c:v>Comunidad Campesina</c:v>
                </c:pt>
                <c:pt idx="2">
                  <c:v>Comunidad Indígena o Pueblo Indígena</c:v>
                </c:pt>
                <c:pt idx="3">
                  <c:v>Empresa Forestal</c:v>
                </c:pt>
                <c:pt idx="4">
                  <c:v>Propietario (s) Privado</c:v>
                </c:pt>
              </c:strCache>
            </c:strRef>
          </c:cat>
          <c:val>
            <c:numRef>
              <c:f>'[Cuadros PRIMER Semestre_1_2013_26_07_2013 LORGIO.xlsx]CuadrN5POAF'!$Q$5:$Q$9</c:f>
              <c:numCache>
                <c:formatCode>#,##0</c:formatCode>
                <c:ptCount val="5"/>
                <c:pt idx="0">
                  <c:v>3377.8209999999999</c:v>
                </c:pt>
                <c:pt idx="1">
                  <c:v>15004.057729453112</c:v>
                </c:pt>
                <c:pt idx="2">
                  <c:v>8394.9749000000011</c:v>
                </c:pt>
                <c:pt idx="3">
                  <c:v>10757.66</c:v>
                </c:pt>
                <c:pt idx="4">
                  <c:v>14248.145640000002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lang="es-BO"/>
            </a:pPr>
            <a:r>
              <a:rPr lang="es-ES"/>
              <a:t>Total = 654,149 m³r</a:t>
            </a:r>
          </a:p>
        </c:rich>
      </c:tx>
      <c:layout>
        <c:manualLayout>
          <c:xMode val="edge"/>
          <c:yMode val="edge"/>
          <c:x val="6.715223097112883E-3"/>
          <c:y val="0.884259259259259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3187117235345585E-2"/>
                  <c:y val="1.84893554972295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3301399825021934E-2"/>
                  <c:y val="-9.83457276173811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BO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'[Cuadros PRIMER Semestre_1_2013_26_07_2013 LORGIO.xlsx]CuadroN6POAF'!$J$6:$J$10</c:f>
              <c:strCache>
                <c:ptCount val="5"/>
                <c:pt idx="0">
                  <c:v>Agrupación Social del Lugar</c:v>
                </c:pt>
                <c:pt idx="1">
                  <c:v>Comunidad Campesina</c:v>
                </c:pt>
                <c:pt idx="2">
                  <c:v>Comunidad Indígena o Pueblo Indígena</c:v>
                </c:pt>
                <c:pt idx="3">
                  <c:v>Empresa Forestal</c:v>
                </c:pt>
                <c:pt idx="4">
                  <c:v>Propietario (s) Privado</c:v>
                </c:pt>
              </c:strCache>
            </c:strRef>
          </c:cat>
          <c:val>
            <c:numRef>
              <c:f>'[Cuadros PRIMER Semestre_1_2013_26_07_2013 LORGIO.xlsx]CuadroN6POAF'!$K$6:$K$10</c:f>
              <c:numCache>
                <c:formatCode>#,##0</c:formatCode>
                <c:ptCount val="5"/>
                <c:pt idx="0">
                  <c:v>37355.733817350563</c:v>
                </c:pt>
                <c:pt idx="1">
                  <c:v>204584.1927414579</c:v>
                </c:pt>
                <c:pt idx="2">
                  <c:v>110375.90895400886</c:v>
                </c:pt>
                <c:pt idx="3">
                  <c:v>108098.55990332374</c:v>
                </c:pt>
                <c:pt idx="4">
                  <c:v>193734.98206912942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Vol. M3r</c:v>
          </c:tx>
          <c:invertIfNegative val="0"/>
          <c:cat>
            <c:strRef>
              <c:f>Hoja1!$K$3:$K$9</c:f>
              <c:strCache>
                <c:ptCount val="7"/>
                <c:pt idx="0">
                  <c:v>Santa Cruz</c:v>
                </c:pt>
                <c:pt idx="1">
                  <c:v>Beni</c:v>
                </c:pt>
                <c:pt idx="2">
                  <c:v>La Paz</c:v>
                </c:pt>
                <c:pt idx="3">
                  <c:v>Pando</c:v>
                </c:pt>
                <c:pt idx="4">
                  <c:v>Cbba</c:v>
                </c:pt>
                <c:pt idx="5">
                  <c:v>Tarija</c:v>
                </c:pt>
                <c:pt idx="6">
                  <c:v>Chuquis.</c:v>
                </c:pt>
              </c:strCache>
            </c:strRef>
          </c:cat>
          <c:val>
            <c:numRef>
              <c:f>Hoja1!$L$3:$L$9</c:f>
              <c:numCache>
                <c:formatCode>#,##0.0</c:formatCode>
                <c:ptCount val="7"/>
                <c:pt idx="0">
                  <c:v>119181.92</c:v>
                </c:pt>
                <c:pt idx="1">
                  <c:v>78837.8</c:v>
                </c:pt>
                <c:pt idx="2">
                  <c:v>35547.11</c:v>
                </c:pt>
                <c:pt idx="3">
                  <c:v>15822.8</c:v>
                </c:pt>
                <c:pt idx="4">
                  <c:v>15796.03</c:v>
                </c:pt>
                <c:pt idx="5">
                  <c:v>3029.7599999999998</c:v>
                </c:pt>
                <c:pt idx="6">
                  <c:v>1188.24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37824"/>
        <c:axId val="158239360"/>
      </c:barChart>
      <c:catAx>
        <c:axId val="158237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BO"/>
            </a:pPr>
            <a:endParaRPr lang="es-MX"/>
          </a:p>
        </c:txPr>
        <c:crossAx val="158239360"/>
        <c:crosses val="autoZero"/>
        <c:auto val="1"/>
        <c:lblAlgn val="ctr"/>
        <c:lblOffset val="100"/>
        <c:noMultiLvlLbl val="0"/>
      </c:catAx>
      <c:valAx>
        <c:axId val="15823936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lang="es-BO" sz="14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s-MX"/>
          </a:p>
        </c:txPr>
        <c:crossAx val="1582378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BO" sz="14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s-MX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1378096036467332E-2"/>
                  <c:y val="-4.0180865320519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BO" sz="16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Hoja1!$B$23:$B$34</c:f>
              <c:strCache>
                <c:ptCount val="12"/>
                <c:pt idx="0">
                  <c:v>OCHOO</c:v>
                </c:pt>
                <c:pt idx="1">
                  <c:v>TAJIBO</c:v>
                </c:pt>
                <c:pt idx="2">
                  <c:v>CURUPAU</c:v>
                </c:pt>
                <c:pt idx="3">
                  <c:v>CUCHI</c:v>
                </c:pt>
                <c:pt idx="4">
                  <c:v>VERDOLAGO</c:v>
                </c:pt>
                <c:pt idx="5">
                  <c:v>ALMEND.</c:v>
                </c:pt>
                <c:pt idx="6">
                  <c:v>ROBLE</c:v>
                </c:pt>
                <c:pt idx="7">
                  <c:v>BIBOSI</c:v>
                </c:pt>
                <c:pt idx="8">
                  <c:v>MAPAJO</c:v>
                </c:pt>
                <c:pt idx="9">
                  <c:v>ALISO</c:v>
                </c:pt>
                <c:pt idx="10">
                  <c:v>SOTO</c:v>
                </c:pt>
                <c:pt idx="11">
                  <c:v>MORADO</c:v>
                </c:pt>
              </c:strCache>
            </c:strRef>
          </c:cat>
          <c:val>
            <c:numRef>
              <c:f>Hoja1!$C$23:$C$34</c:f>
              <c:numCache>
                <c:formatCode>#,##0.0</c:formatCode>
                <c:ptCount val="12"/>
                <c:pt idx="0">
                  <c:v>36253.742719432899</c:v>
                </c:pt>
                <c:pt idx="1">
                  <c:v>18721.105893795531</c:v>
                </c:pt>
                <c:pt idx="2">
                  <c:v>18033.800922262759</c:v>
                </c:pt>
                <c:pt idx="3">
                  <c:v>12380.542663611193</c:v>
                </c:pt>
                <c:pt idx="4">
                  <c:v>8179.3971559486972</c:v>
                </c:pt>
                <c:pt idx="5">
                  <c:v>7626.3543225572257</c:v>
                </c:pt>
                <c:pt idx="6">
                  <c:v>7442.4723937791814</c:v>
                </c:pt>
                <c:pt idx="7">
                  <c:v>7090.6313368166129</c:v>
                </c:pt>
                <c:pt idx="8">
                  <c:v>6963.7482088765164</c:v>
                </c:pt>
                <c:pt idx="9">
                  <c:v>6014.6229964345303</c:v>
                </c:pt>
                <c:pt idx="10">
                  <c:v>5471.1646731237543</c:v>
                </c:pt>
                <c:pt idx="11">
                  <c:v>5065.3237774899544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8306688"/>
        <c:axId val="158309376"/>
      </c:barChart>
      <c:catAx>
        <c:axId val="15830668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BO" sz="1400"/>
            </a:pPr>
            <a:endParaRPr lang="es-MX"/>
          </a:p>
        </c:txPr>
        <c:crossAx val="158309376"/>
        <c:crosses val="autoZero"/>
        <c:auto val="1"/>
        <c:lblAlgn val="ctr"/>
        <c:lblOffset val="100"/>
        <c:noMultiLvlLbl val="0"/>
      </c:catAx>
      <c:valAx>
        <c:axId val="158309376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5830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s-BO" sz="1400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Hoja3!$A$5:$A$11</c:f>
              <c:strCache>
                <c:ptCount val="7"/>
                <c:pt idx="0">
                  <c:v>Santa Cruz</c:v>
                </c:pt>
                <c:pt idx="1">
                  <c:v>Beni</c:v>
                </c:pt>
                <c:pt idx="2">
                  <c:v>La Paz</c:v>
                </c:pt>
                <c:pt idx="3">
                  <c:v>Pando</c:v>
                </c:pt>
                <c:pt idx="4">
                  <c:v>Cochabamba</c:v>
                </c:pt>
                <c:pt idx="5">
                  <c:v>Tarija</c:v>
                </c:pt>
                <c:pt idx="6">
                  <c:v>Chuquisaca</c:v>
                </c:pt>
              </c:strCache>
            </c:strRef>
          </c:cat>
          <c:val>
            <c:numRef>
              <c:f>Hoja3!$H$5:$H$11</c:f>
              <c:numCache>
                <c:formatCode>#,##0</c:formatCode>
                <c:ptCount val="7"/>
                <c:pt idx="0">
                  <c:v>22085</c:v>
                </c:pt>
                <c:pt idx="1">
                  <c:v>10277</c:v>
                </c:pt>
                <c:pt idx="2">
                  <c:v>8375</c:v>
                </c:pt>
                <c:pt idx="3">
                  <c:v>5178</c:v>
                </c:pt>
                <c:pt idx="4">
                  <c:v>2175</c:v>
                </c:pt>
                <c:pt idx="5">
                  <c:v>1245</c:v>
                </c:pt>
                <c:pt idx="6">
                  <c:v>1034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8535040"/>
        <c:axId val="158550272"/>
        <c:axId val="0"/>
      </c:bar3DChart>
      <c:catAx>
        <c:axId val="1585350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BO"/>
            </a:pPr>
            <a:endParaRPr lang="es-MX"/>
          </a:p>
        </c:txPr>
        <c:crossAx val="158550272"/>
        <c:crosses val="autoZero"/>
        <c:auto val="1"/>
        <c:lblAlgn val="ctr"/>
        <c:lblOffset val="100"/>
        <c:noMultiLvlLbl val="0"/>
      </c:catAx>
      <c:valAx>
        <c:axId val="15855027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5853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68D00-4263-46C3-8E89-62AE950553B7}" type="datetimeFigureOut">
              <a:rPr lang="es-BO" smtClean="0"/>
              <a:pPr/>
              <a:t>30/07/2013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48D6A-5FAE-4CFA-AC56-1928759D2655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3615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900" dirty="0" smtClean="0">
                <a:solidFill>
                  <a:srgbClr val="FF0000"/>
                </a:solidFill>
              </a:rPr>
              <a:t>Este volumen representa</a:t>
            </a:r>
            <a:r>
              <a:rPr lang="es-BO" sz="900" baseline="0" dirty="0" smtClean="0">
                <a:solidFill>
                  <a:srgbClr val="FF0000"/>
                </a:solidFill>
              </a:rPr>
              <a:t> la </a:t>
            </a:r>
            <a:r>
              <a:rPr lang="es-BO" sz="900" dirty="0" smtClean="0">
                <a:solidFill>
                  <a:srgbClr val="FF0000"/>
                </a:solidFill>
              </a:rPr>
              <a:t>madera aprovechada dentro del área</a:t>
            </a:r>
            <a:r>
              <a:rPr lang="es-BO" sz="900" baseline="0" dirty="0" smtClean="0">
                <a:solidFill>
                  <a:srgbClr val="FF0000"/>
                </a:solidFill>
              </a:rPr>
              <a:t> de corte </a:t>
            </a:r>
            <a:r>
              <a:rPr lang="es-BO" sz="900" dirty="0" smtClean="0">
                <a:solidFill>
                  <a:srgbClr val="FF0000"/>
                </a:solidFill>
              </a:rPr>
              <a:t>aprobados </a:t>
            </a:r>
            <a:r>
              <a:rPr lang="es-BO" sz="900" baseline="0" dirty="0" smtClean="0">
                <a:solidFill>
                  <a:srgbClr val="FF0000"/>
                </a:solidFill>
              </a:rPr>
              <a:t>para su transporte (con CFO). Por factores de servicio, climático y otros, todo este volumen no llega a los centros de transformación e industrialización (factores externos a la ABT) </a:t>
            </a:r>
            <a:endParaRPr lang="es-MX" sz="9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48D6A-5FAE-4CFA-AC56-1928759D2655}" type="slidenum">
              <a:rPr lang="es-BO" smtClean="0"/>
              <a:pPr/>
              <a:t>25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1226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BO" dirty="0" smtClean="0"/>
              <a:t>Se puede observar que los CFO</a:t>
            </a:r>
            <a:r>
              <a:rPr lang="es-BO" baseline="0" dirty="0" smtClean="0"/>
              <a:t> </a:t>
            </a:r>
            <a:r>
              <a:rPr lang="es-BO" dirty="0" smtClean="0"/>
              <a:t>E de  importación</a:t>
            </a:r>
            <a:r>
              <a:rPr lang="es-BO" baseline="0" dirty="0" smtClean="0"/>
              <a:t> no sufrió cambio significativo en la cantidad de CFO emitidos entre el 2012 vs. 2013</a:t>
            </a:r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48D6A-5FAE-4CFA-AC56-1928759D2655}" type="slidenum">
              <a:rPr lang="es-BO" smtClean="0"/>
              <a:pPr/>
              <a:t>27</a:t>
            </a:fld>
            <a:endParaRPr lang="es-B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BO" dirty="0" smtClean="0"/>
              <a:t>El 80% se encuentra</a:t>
            </a:r>
            <a:r>
              <a:rPr lang="es-BO" baseline="0" dirty="0" smtClean="0"/>
              <a:t> en Santa Cruz, concentrándose mas en las provincias de Ñuflo de Chávez, Chiquitos, Cordillera, Obispo Santisteban y Ichilo</a:t>
            </a:r>
          </a:p>
          <a:p>
            <a:endParaRPr lang="es-BO" baseline="0" dirty="0" smtClean="0"/>
          </a:p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48D6A-5FAE-4CFA-AC56-1928759D2655}" type="slidenum">
              <a:rPr lang="es-BO" smtClean="0"/>
              <a:pPr/>
              <a:t>32</a:t>
            </a:fld>
            <a:endParaRPr lang="es-B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BO" dirty="0" smtClean="0"/>
              <a:t>Donde existió incremento fue</a:t>
            </a:r>
            <a:r>
              <a:rPr lang="es-BO" baseline="0" dirty="0" smtClean="0"/>
              <a:t> en el Beni con el 33% mas que el 2012, dentro del municipio de Exaltación </a:t>
            </a:r>
            <a:r>
              <a:rPr lang="es-BO" dirty="0" smtClean="0"/>
              <a:t> </a:t>
            </a:r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48D6A-5FAE-4CFA-AC56-1928759D2655}" type="slidenum">
              <a:rPr lang="es-BO" smtClean="0"/>
              <a:pPr/>
              <a:t>33</a:t>
            </a:fld>
            <a:endParaRPr lang="es-B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En Cuanto al POAF se incrementaron en un 22% en fiscalización con respecto</a:t>
            </a:r>
            <a:r>
              <a:rPr lang="es-BO" baseline="0" dirty="0" smtClean="0"/>
              <a:t> al 2012</a:t>
            </a:r>
          </a:p>
          <a:p>
            <a:r>
              <a:rPr lang="es-BO" baseline="0" dirty="0" smtClean="0"/>
              <a:t>En Cuanto a PDM se incremento en un 57% en fiscalización con respecto al 2012</a:t>
            </a:r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48D6A-5FAE-4CFA-AC56-1928759D2655}" type="slidenum">
              <a:rPr lang="es-BO" smtClean="0"/>
              <a:pPr/>
              <a:t>34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383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C190E05-DE3C-4E72-9814-792F4CBB448E}" type="datetimeFigureOut">
              <a:rPr lang="es-ES" smtClean="0"/>
              <a:pPr/>
              <a:t>30/07/2013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27E5AB-C778-4D2A-8116-1C998B6A2F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aturation sat="175000"/>
                    </a14:imgEffect>
                  </a14:imgLayer>
                </a14:imgProps>
              </a:ext>
            </a:extLst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1259632" y="359898"/>
            <a:ext cx="7579568" cy="1340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Segoe UI" pitchFamily="34" charset="0"/>
                <a:cs typeface="Segoe UI" pitchFamily="34" charset="0"/>
              </a:rPr>
              <a:t>Autoridad de fiscalización y control social de Bosques y Tierras</a:t>
            </a:r>
            <a:endParaRPr lang="es-MX" sz="36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3573016"/>
            <a:ext cx="8130766" cy="1800200"/>
          </a:xfrm>
          <a:prstGeom prst="rect">
            <a:avLst/>
          </a:prstGeom>
          <a:ln>
            <a:noFill/>
          </a:ln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50" normalizeH="0" baseline="0" noProof="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1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kumimoji="0" lang="es-MX" sz="4000" b="1" i="0" u="none" strike="noStrike" kern="1200" cap="none" spc="50" normalizeH="0" baseline="0" noProof="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>
                    <a:lumMod val="1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kumimoji="0" lang="es-MX" sz="4000" b="1" i="0" u="none" strike="noStrike" kern="1200" cap="none" spc="50" normalizeH="0" baseline="0" noProof="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chemeClr val="accent2">
                  <a:lumMod val="1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346841" y="4027190"/>
            <a:ext cx="7416824" cy="1368151"/>
          </a:xfrm>
          <a:prstGeom prst="rect">
            <a:avLst/>
          </a:prstGeom>
          <a:ln>
            <a:noFill/>
          </a:ln>
        </p:spPr>
        <p:txBody>
          <a:bodyPr tIns="0"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1" i="0" u="none" strike="noStrike" kern="1200" cap="none" spc="50" normalizeH="0" baseline="0" noProof="0" dirty="0" smtClean="0">
                <a:ln w="11430"/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lang="es-MX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AUDIENCIA DE RENDICIÓN DE CUENTAS 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ES" sz="2800" b="1" spc="50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Avances y Resultados 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ES" sz="2800" b="1" spc="50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Primer Semestre Gestión 2013</a:t>
            </a:r>
            <a:endParaRPr lang="es-MX" sz="2800" b="1" spc="50" dirty="0">
              <a:ln w="11430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071538" y="5643578"/>
            <a:ext cx="7488832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2C5800"/>
                </a:solidFill>
              </a:rPr>
              <a:t> </a:t>
            </a:r>
            <a:endParaRPr lang="es-MX" dirty="0" smtClean="0">
              <a:solidFill>
                <a:srgbClr val="2C5800"/>
              </a:solidFill>
            </a:endParaRPr>
          </a:p>
          <a:p>
            <a:pPr algn="r"/>
            <a:r>
              <a:rPr lang="es-MX" sz="5100" b="1" dirty="0" smtClean="0">
                <a:solidFill>
                  <a:srgbClr val="2C58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Santa Cruz, 30 de Julio de 2013</a:t>
            </a:r>
            <a:endParaRPr lang="es-MX" sz="5100" dirty="0" smtClean="0">
              <a:solidFill>
                <a:srgbClr val="2C58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s-ES" sz="4500" b="1" dirty="0" smtClean="0">
                <a:solidFill>
                  <a:srgbClr val="2C5800"/>
                </a:solidFill>
              </a:rPr>
              <a:t> </a:t>
            </a:r>
            <a:endParaRPr lang="es-ES" sz="4500" b="1" dirty="0">
              <a:solidFill>
                <a:srgbClr val="2C5800"/>
              </a:solidFill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189" y="1772816"/>
            <a:ext cx="3050019" cy="2254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51720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a)   CFO WEB</a:t>
            </a:r>
          </a:p>
          <a:p>
            <a:pPr algn="ctr"/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Oficinas de ABT con conectividad </a:t>
            </a:r>
            <a:endParaRPr lang="es-MX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plopez\Desktop\ABT\Eventos\Audiencia Pública 2013\Semestre\mapa simple de dd y UOBT2_ulti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9516"/>
            <a:ext cx="6108484" cy="61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240346" y="2147574"/>
            <a:ext cx="2736304" cy="33123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dirty="0" smtClean="0">
                <a:solidFill>
                  <a:schemeClr val="tx1"/>
                </a:solidFill>
              </a:rPr>
              <a:t>IMPRESIÓN DE </a:t>
            </a:r>
            <a:r>
              <a:rPr lang="es-BO" dirty="0" err="1" smtClean="0">
                <a:solidFill>
                  <a:schemeClr val="tx1"/>
                </a:solidFill>
              </a:rPr>
              <a:t>CFOs</a:t>
            </a:r>
            <a:r>
              <a:rPr lang="es-BO" dirty="0" smtClean="0">
                <a:solidFill>
                  <a:schemeClr val="tx1"/>
                </a:solidFill>
              </a:rPr>
              <a:t> en instalaciones de las empresas:</a:t>
            </a:r>
          </a:p>
          <a:p>
            <a:endParaRPr lang="es-BO" dirty="0" smtClean="0">
              <a:solidFill>
                <a:schemeClr val="tx1"/>
              </a:solidFill>
            </a:endParaRPr>
          </a:p>
          <a:p>
            <a:r>
              <a:rPr lang="es-BO" dirty="0" smtClean="0">
                <a:solidFill>
                  <a:schemeClr val="tx1"/>
                </a:solidFill>
              </a:rPr>
              <a:t>220 </a:t>
            </a:r>
            <a:r>
              <a:rPr lang="es-BO" dirty="0" err="1" smtClean="0">
                <a:solidFill>
                  <a:schemeClr val="tx1"/>
                </a:solidFill>
              </a:rPr>
              <a:t>CFOs</a:t>
            </a:r>
            <a:r>
              <a:rPr lang="es-BO" dirty="0" smtClean="0">
                <a:solidFill>
                  <a:schemeClr val="tx1"/>
                </a:solidFill>
              </a:rPr>
              <a:t> Web (</a:t>
            </a:r>
            <a:r>
              <a:rPr lang="es-BO" dirty="0" err="1" smtClean="0">
                <a:solidFill>
                  <a:schemeClr val="tx1"/>
                </a:solidFill>
              </a:rPr>
              <a:t>Riberalta</a:t>
            </a:r>
            <a:r>
              <a:rPr lang="es-BO" dirty="0" smtClean="0">
                <a:solidFill>
                  <a:schemeClr val="tx1"/>
                </a:solidFill>
              </a:rPr>
              <a:t>, San José de Chiquitos)</a:t>
            </a:r>
          </a:p>
        </p:txBody>
      </p:sp>
    </p:spTree>
    <p:extLst>
      <p:ext uri="{BB962C8B-B14F-4D97-AF65-F5344CB8AC3E}">
        <p14:creationId xmlns:p14="http://schemas.microsoft.com/office/powerpoint/2010/main" val="27394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84776" cy="792088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BO" sz="2000" b="1" dirty="0" smtClean="0">
                <a:solidFill>
                  <a:schemeClr val="tx1"/>
                </a:solidFill>
              </a:rPr>
              <a:t>Capacitación a Funcionarios – Usuarios – Agentes Auxiliares  </a:t>
            </a:r>
            <a:endParaRPr lang="es-B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212787"/>
              </p:ext>
            </p:extLst>
          </p:nvPr>
        </p:nvGraphicFramePr>
        <p:xfrm>
          <a:off x="755576" y="908720"/>
          <a:ext cx="7632848" cy="563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321"/>
                <a:gridCol w="2478894"/>
                <a:gridCol w="3310633"/>
              </a:tblGrid>
              <a:tr h="603648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Oficina</a:t>
                      </a:r>
                      <a:endParaRPr lang="es-B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1" dirty="0" smtClean="0"/>
                        <a:t>Cantidad de Funcionarios </a:t>
                      </a:r>
                      <a:endParaRPr lang="es-B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1" dirty="0" smtClean="0"/>
                        <a:t>Cantidad</a:t>
                      </a:r>
                      <a:r>
                        <a:rPr lang="es-BO" sz="1600" b="1" baseline="0" dirty="0" smtClean="0"/>
                        <a:t> de </a:t>
                      </a:r>
                      <a:r>
                        <a:rPr lang="es-BO" sz="1600" b="1" dirty="0" smtClean="0"/>
                        <a:t>Usuarios  - Agentes Auxiliares </a:t>
                      </a:r>
                      <a:endParaRPr lang="es-BO" sz="1600" dirty="0"/>
                    </a:p>
                  </a:txBody>
                  <a:tcPr anchor="ctr"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Santa Cruz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17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91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Beni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16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7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Pando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9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35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La Paz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5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12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Cochabamba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8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63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Chuquisaca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5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3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Tarija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5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9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Guarayos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5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35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San Ignacio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10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18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San José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7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6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Concepción</a:t>
                      </a:r>
                      <a:r>
                        <a:rPr lang="es-BO" sz="1600" baseline="0" dirty="0" smtClean="0"/>
                        <a:t> 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4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9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Yapacani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7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36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Riberalta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6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22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dirty="0" smtClean="0"/>
                        <a:t>Ixiama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5</a:t>
                      </a:r>
                      <a:endParaRPr lang="es-B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29</a:t>
                      </a:r>
                      <a:endParaRPr lang="es-BO" sz="1600" dirty="0"/>
                    </a:p>
                  </a:txBody>
                  <a:tcPr/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es-BO" sz="1600" b="1" dirty="0" smtClean="0"/>
                        <a:t>TOTAL</a:t>
                      </a:r>
                      <a:endParaRPr lang="es-B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1" dirty="0" smtClean="0"/>
                        <a:t>109</a:t>
                      </a:r>
                      <a:endParaRPr lang="es-B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1" dirty="0" smtClean="0"/>
                        <a:t>375</a:t>
                      </a:r>
                      <a:endParaRPr lang="es-BO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2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1628800"/>
            <a:ext cx="7643866" cy="4096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BO" b="1" dirty="0" smtClean="0">
                <a:latin typeface="Segoe UI" pitchFamily="34" charset="0"/>
                <a:cs typeface="Segoe UI" pitchFamily="34" charset="0"/>
              </a:rPr>
              <a:t>Resultados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BO" dirty="0">
              <a:latin typeface="Segoe UI" pitchFamily="34" charset="0"/>
              <a:cs typeface="Segoe UI" pitchFamily="34" charset="0"/>
            </a:endParaRPr>
          </a:p>
          <a:p>
            <a:pPr lvl="0" algn="just"/>
            <a:r>
              <a:rPr lang="es-BO" dirty="0">
                <a:latin typeface="Segoe UI" pitchFamily="34" charset="0"/>
                <a:cs typeface="Segoe UI" pitchFamily="34" charset="0"/>
              </a:rPr>
              <a:t>El Sistema está concluido en sus dos </a:t>
            </a:r>
            <a:r>
              <a:rPr lang="es-BO" dirty="0" smtClean="0">
                <a:latin typeface="Segoe UI" pitchFamily="34" charset="0"/>
                <a:cs typeface="Segoe UI" pitchFamily="34" charset="0"/>
              </a:rPr>
              <a:t>modalidades al </a:t>
            </a:r>
            <a:r>
              <a:rPr lang="es-BO" b="1" dirty="0" smtClean="0">
                <a:latin typeface="Segoe UI" pitchFamily="34" charset="0"/>
                <a:cs typeface="Segoe UI" pitchFamily="34" charset="0"/>
              </a:rPr>
              <a:t>100%.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BO" dirty="0">
                <a:latin typeface="Segoe UI" pitchFamily="34" charset="0"/>
                <a:cs typeface="Segoe UI" pitchFamily="34" charset="0"/>
              </a:rPr>
              <a:t>E</a:t>
            </a:r>
            <a:r>
              <a:rPr lang="es-BO" dirty="0" smtClean="0">
                <a:latin typeface="Segoe UI" pitchFamily="34" charset="0"/>
                <a:cs typeface="Segoe UI" pitchFamily="34" charset="0"/>
              </a:rPr>
              <a:t>n </a:t>
            </a:r>
            <a:r>
              <a:rPr lang="es-BO" dirty="0">
                <a:latin typeface="Segoe UI" pitchFamily="34" charset="0"/>
                <a:cs typeface="Segoe UI" pitchFamily="34" charset="0"/>
              </a:rPr>
              <a:t>línea (</a:t>
            </a:r>
            <a:r>
              <a:rPr lang="es-BO" dirty="0" err="1">
                <a:latin typeface="Segoe UI" pitchFamily="34" charset="0"/>
                <a:cs typeface="Segoe UI" pitchFamily="34" charset="0"/>
              </a:rPr>
              <a:t>OnLine</a:t>
            </a:r>
            <a:r>
              <a:rPr lang="es-BO" dirty="0">
                <a:latin typeface="Segoe UI" pitchFamily="34" charset="0"/>
                <a:cs typeface="Segoe UI" pitchFamily="34" charset="0"/>
              </a:rPr>
              <a:t>) el cual funciona en cualquier terminal con acceso a </a:t>
            </a:r>
            <a:r>
              <a:rPr lang="es-BO" dirty="0" smtClean="0">
                <a:latin typeface="Segoe UI" pitchFamily="34" charset="0"/>
                <a:cs typeface="Segoe UI" pitchFamily="34" charset="0"/>
              </a:rPr>
              <a:t>internet.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BO" dirty="0" smtClean="0">
                <a:latin typeface="Segoe UI" pitchFamily="34" charset="0"/>
                <a:cs typeface="Segoe UI" pitchFamily="34" charset="0"/>
              </a:rPr>
              <a:t>Fuera </a:t>
            </a:r>
            <a:r>
              <a:rPr lang="es-BO" dirty="0">
                <a:latin typeface="Segoe UI" pitchFamily="34" charset="0"/>
                <a:cs typeface="Segoe UI" pitchFamily="34" charset="0"/>
              </a:rPr>
              <a:t>de línea (</a:t>
            </a:r>
            <a:r>
              <a:rPr lang="es-BO" dirty="0" err="1">
                <a:latin typeface="Segoe UI" pitchFamily="34" charset="0"/>
                <a:cs typeface="Segoe UI" pitchFamily="34" charset="0"/>
              </a:rPr>
              <a:t>OffLine</a:t>
            </a:r>
            <a:r>
              <a:rPr lang="es-BO" dirty="0">
                <a:latin typeface="Segoe UI" pitchFamily="34" charset="0"/>
                <a:cs typeface="Segoe UI" pitchFamily="34" charset="0"/>
              </a:rPr>
              <a:t>) aplicación de </a:t>
            </a:r>
            <a:r>
              <a:rPr lang="es-BO" dirty="0" smtClean="0">
                <a:latin typeface="Segoe UI" pitchFamily="34" charset="0"/>
                <a:cs typeface="Segoe UI" pitchFamily="34" charset="0"/>
              </a:rPr>
              <a:t>escritorio.</a:t>
            </a:r>
          </a:p>
          <a:p>
            <a:pPr lvl="1" algn="just"/>
            <a:endParaRPr lang="es-BO" dirty="0" smtClean="0">
              <a:latin typeface="Segoe UI" pitchFamily="34" charset="0"/>
              <a:cs typeface="Segoe UI" pitchFamily="34" charset="0"/>
            </a:endParaRPr>
          </a:p>
          <a:p>
            <a:pPr algn="just"/>
            <a:endParaRPr lang="es-BO" dirty="0">
              <a:latin typeface="Segoe UI" pitchFamily="34" charset="0"/>
              <a:cs typeface="Segoe UI" pitchFamily="34" charset="0"/>
            </a:endParaRPr>
          </a:p>
          <a:p>
            <a:pPr lvl="0" algn="just"/>
            <a:r>
              <a:rPr lang="es-BO" dirty="0" smtClean="0">
                <a:latin typeface="Segoe UI" pitchFamily="34" charset="0"/>
                <a:cs typeface="Segoe UI" pitchFamily="34" charset="0"/>
              </a:rPr>
              <a:t>Base de funcionamiento base PAS.</a:t>
            </a:r>
            <a:endParaRPr lang="es-ES" b="1" dirty="0">
              <a:latin typeface="Segoe UI" pitchFamily="34" charset="0"/>
              <a:cs typeface="Segoe UI" pitchFamily="34" charset="0"/>
            </a:endParaRPr>
          </a:p>
          <a:p>
            <a:pPr lvl="0" algn="just"/>
            <a:endParaRPr lang="es-BO" dirty="0" smtClean="0">
              <a:latin typeface="Segoe UI" pitchFamily="34" charset="0"/>
              <a:cs typeface="Segoe UI" pitchFamily="34" charset="0"/>
            </a:endParaRPr>
          </a:p>
          <a:p>
            <a:pPr lvl="0" algn="just"/>
            <a:endParaRPr lang="es-BO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85786" y="714356"/>
            <a:ext cx="8106104" cy="850424"/>
          </a:xfrm>
        </p:spPr>
        <p:txBody>
          <a:bodyPr>
            <a:noAutofit/>
          </a:bodyPr>
          <a:lstStyle/>
          <a:p>
            <a:pPr algn="ctr"/>
            <a:r>
              <a:rPr lang="es-BO" sz="3600" b="1" dirty="0" smtClean="0">
                <a:solidFill>
                  <a:schemeClr val="accent5">
                    <a:lumMod val="50000"/>
                  </a:schemeClr>
                </a:solidFill>
              </a:rPr>
              <a:t>b) S</a:t>
            </a:r>
            <a:r>
              <a:rPr lang="es-BO" sz="2800" b="1" dirty="0" smtClean="0">
                <a:solidFill>
                  <a:schemeClr val="accent5">
                    <a:lumMod val="50000"/>
                  </a:schemeClr>
                </a:solidFill>
              </a:rPr>
              <a:t>istema de inspección basado en riesgos </a:t>
            </a:r>
            <a:r>
              <a:rPr lang="es-BO" sz="2800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BO" sz="28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s-BO" sz="28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64096" y="214290"/>
            <a:ext cx="838842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1.3. articulación social e interinstitucional</a:t>
            </a:r>
            <a:endParaRPr kumimoji="0" lang="es-ES" sz="28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85870" y="620688"/>
            <a:ext cx="851535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400" b="1" spc="-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Segoe UI" pitchFamily="34" charset="0"/>
              </a:rPr>
              <a:t>a) Establecimiento y ejecución de audiencias técnicas</a:t>
            </a:r>
            <a:endParaRPr kumimoji="0" lang="es-ES" sz="2400" b="1" i="0" u="none" strike="noStrike" kern="1200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1285860"/>
            <a:ext cx="7959258" cy="5214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b="1" dirty="0" smtClean="0">
                <a:latin typeface="Segoe UI" pitchFamily="34" charset="0"/>
                <a:cs typeface="Segoe UI" pitchFamily="34" charset="0"/>
              </a:rPr>
              <a:t> </a:t>
            </a:r>
            <a:endParaRPr lang="es-ES" b="1" u="sng" dirty="0" smtClean="0">
              <a:latin typeface="Segoe UI" pitchFamily="34" charset="0"/>
              <a:cs typeface="Segoe UI" pitchFamily="34" charset="0"/>
            </a:endParaRPr>
          </a:p>
          <a:p>
            <a:pPr lvl="0" algn="just"/>
            <a:endParaRPr lang="es-ES" b="1" u="sng" dirty="0" smtClean="0">
              <a:latin typeface="Segoe UI" pitchFamily="34" charset="0"/>
              <a:cs typeface="Segoe UI" pitchFamily="34" charset="0"/>
            </a:endParaRPr>
          </a:p>
          <a:p>
            <a:pPr lvl="0" algn="just"/>
            <a:r>
              <a:rPr lang="es-ES" dirty="0" smtClean="0">
                <a:latin typeface="Segoe UI" pitchFamily="34" charset="0"/>
                <a:cs typeface="Segoe UI" pitchFamily="34" charset="0"/>
              </a:rPr>
              <a:t>Se han </a:t>
            </a:r>
            <a:r>
              <a:rPr lang="es-E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ejecutado 39 Audiencias Técnicas </a:t>
            </a:r>
            <a:r>
              <a:rPr lang="es-ES" dirty="0" smtClean="0">
                <a:latin typeface="Segoe UI" pitchFamily="34" charset="0"/>
                <a:cs typeface="Segoe UI" pitchFamily="34" charset="0"/>
              </a:rPr>
              <a:t>a nivel nacional, obteniendo los siguientes resultados:</a:t>
            </a:r>
          </a:p>
          <a:p>
            <a:pPr lvl="0" algn="just"/>
            <a:endParaRPr lang="es-ES" b="1" u="sng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Se ha informado a los usuarios, sobre el uso del calendario forestal.</a:t>
            </a:r>
          </a:p>
          <a:p>
            <a:pPr lvl="1" algn="just"/>
            <a:endParaRPr lang="es-ES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Se ha establecido mecanismos de acercamiento y coordinación a los actores para conocer y dar solución a los problemas y demandas identificadas.</a:t>
            </a:r>
          </a:p>
          <a:p>
            <a:pPr lvl="1" algn="just"/>
            <a:endParaRPr lang="es-ES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Se ha apoyado en la homogeneización de criterios para resolver trámites.</a:t>
            </a:r>
          </a:p>
          <a:p>
            <a:pPr lvl="1" algn="just"/>
            <a:endParaRPr lang="es-ES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Se han establecido acuerdos con los municipios tanto para la mejora de los mecanismos de control, como para promocionar y facilitar el manejo de los bosque y tierras.</a:t>
            </a:r>
          </a:p>
          <a:p>
            <a:pPr lvl="1" algn="just"/>
            <a:endParaRPr lang="es-ES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Se ha socializado y capacitado en la nueva normativa y </a:t>
            </a:r>
            <a:r>
              <a:rPr lang="es-ES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CFOs</a:t>
            </a:r>
            <a:r>
              <a:rPr lang="es-E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digitales.</a:t>
            </a:r>
          </a:p>
          <a:p>
            <a:pPr algn="just"/>
            <a:endParaRPr lang="es-ES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27584" y="71414"/>
            <a:ext cx="851535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800" b="1" spc="-100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Segoe UI" pitchFamily="34" charset="0"/>
              </a:rPr>
              <a:t>b) Firma de convenios y articulación interinstitucional</a:t>
            </a:r>
            <a:endParaRPr kumimoji="0" lang="es-ES" sz="2800" b="1" i="0" u="none" strike="noStrike" kern="1200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j-ea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85870" y="620688"/>
            <a:ext cx="8210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600" dirty="0">
                <a:latin typeface="Segoe UI" pitchFamily="34" charset="0"/>
                <a:cs typeface="Segoe UI" pitchFamily="34" charset="0"/>
              </a:rPr>
              <a:t>Se tienen un total de 13 convenios interinstitucionales </a:t>
            </a:r>
            <a:r>
              <a:rPr lang="es-MX" sz="1600" dirty="0" smtClean="0">
                <a:latin typeface="Segoe UI" pitchFamily="34" charset="0"/>
                <a:cs typeface="Segoe UI" pitchFamily="34" charset="0"/>
              </a:rPr>
              <a:t>firmados.</a:t>
            </a:r>
            <a:endParaRPr lang="es-MX" sz="1600" b="1" u="sng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26831"/>
              </p:ext>
            </p:extLst>
          </p:nvPr>
        </p:nvGraphicFramePr>
        <p:xfrm>
          <a:off x="611560" y="1196752"/>
          <a:ext cx="8050627" cy="4939336"/>
        </p:xfrm>
        <a:graphic>
          <a:graphicData uri="http://schemas.openxmlformats.org/drawingml/2006/table">
            <a:tbl>
              <a:tblPr/>
              <a:tblGrid>
                <a:gridCol w="333921"/>
                <a:gridCol w="1156087"/>
                <a:gridCol w="3270140"/>
                <a:gridCol w="3290479"/>
              </a:tblGrid>
              <a:tr h="42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Segoe UI"/>
                          <a:ea typeface="Times New Roman"/>
                          <a:cs typeface="Calibri"/>
                        </a:rPr>
                        <a:t>Nº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Segoe UI"/>
                          <a:ea typeface="Times New Roman"/>
                          <a:cs typeface="Calibri"/>
                        </a:rPr>
                        <a:t>DEPARTAMENTO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Segoe UI"/>
                          <a:ea typeface="Times New Roman"/>
                          <a:cs typeface="Calibri"/>
                        </a:rPr>
                        <a:t>INSTITUCIÓN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OBJETIVO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DEL CONVENIO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Segoe UI"/>
                          <a:ea typeface="Calibri"/>
                          <a:cs typeface="Calibri"/>
                        </a:rPr>
                        <a:t>1</a:t>
                      </a:r>
                      <a:endParaRPr lang="es-E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La Paz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Aduana Nacional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Implementar mecanismos para control  de operaciones de importación y exportación de productos forestales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Segoe UI"/>
                          <a:ea typeface="Calibri"/>
                          <a:cs typeface="Calibri"/>
                        </a:rPr>
                        <a:t>2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Santa Cruz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Comando Departamental de la Policía 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Apoyo y fortalecimiento a la Policía con dotación de mobiliario en el </a:t>
                      </a:r>
                      <a:r>
                        <a:rPr lang="es-ES" sz="16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marco de la ley 337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Segoe UI"/>
                          <a:ea typeface="Calibri"/>
                          <a:cs typeface="Calibri"/>
                        </a:rPr>
                        <a:t>3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Santa Cruz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Mancomunidad de Municipios </a:t>
                      </a:r>
                      <a:r>
                        <a:rPr lang="es-MX" sz="1600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Chiquitanos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Promoción y financiamiento del PGIB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Segoe UI"/>
                          <a:ea typeface="Calibri"/>
                          <a:cs typeface="Calibri"/>
                        </a:rPr>
                        <a:t>4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Santa Cruz</a:t>
                      </a:r>
                      <a:endParaRPr lang="es-ES" sz="16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Yacimientos Petrolíferos Fiscales Bolivianos - YPFB 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Valuación de terrenos colindantes a la Planta de Amoniaco y Urea en el Cantón Bulo, Carrasco,</a:t>
                      </a:r>
                      <a:r>
                        <a:rPr lang="es-ES" sz="16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s-ES" sz="1600" dirty="0" err="1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Cbba</a:t>
                      </a:r>
                      <a:r>
                        <a:rPr lang="es-ES" sz="16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Santa Cruz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Universidades, unidades educativas y juntas vecinales (9 convenios)</a:t>
                      </a: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Movilización Nacional Por Nuestros Bosques y la Vida 2013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09176" y="316028"/>
            <a:ext cx="851535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800" b="1" spc="-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Segoe UI" pitchFamily="34" charset="0"/>
              </a:rPr>
              <a:t>c) Tercera campaña nacional por los bosques y la vida</a:t>
            </a:r>
            <a:endParaRPr kumimoji="0" lang="es-ES" sz="2800" b="1" i="0" u="none" strike="noStrike" kern="1200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301039"/>
              </p:ext>
            </p:extLst>
          </p:nvPr>
        </p:nvGraphicFramePr>
        <p:xfrm>
          <a:off x="350987" y="1340768"/>
          <a:ext cx="8604449" cy="497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733"/>
                <a:gridCol w="3334495"/>
                <a:gridCol w="1795105"/>
                <a:gridCol w="1774116"/>
              </a:tblGrid>
              <a:tr h="100608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Actividades de la Campaña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Descripción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Cantidad</a:t>
                      </a:r>
                      <a:r>
                        <a:rPr lang="es-MX" sz="2000" baseline="0" dirty="0" smtClean="0"/>
                        <a:t> de instituciones adheridas a nivel país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Cantidad de gente movilizada a nivel nacional</a:t>
                      </a:r>
                      <a:endParaRPr lang="es-MX" sz="2000" dirty="0"/>
                    </a:p>
                  </a:txBody>
                  <a:tcPr/>
                </a:tc>
              </a:tr>
              <a:tr h="1442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2000" dirty="0" smtClean="0"/>
                        <a:t>Arborización Urbana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MX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/>
                        <a:t>Plantación de 6.200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baseline="0" dirty="0" err="1" smtClean="0"/>
                        <a:t>plantines</a:t>
                      </a:r>
                      <a:r>
                        <a:rPr lang="es-MX" sz="2000" dirty="0" smtClean="0"/>
                        <a:t>, </a:t>
                      </a:r>
                      <a:r>
                        <a:rPr lang="es-MX" sz="2000" baseline="0" dirty="0" smtClean="0"/>
                        <a:t> en un total de 17 áreas entre avenidas, calles y áreas verdes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70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smtClean="0"/>
                        <a:t>10.000</a:t>
                      </a:r>
                      <a:endParaRPr lang="es-MX" sz="2000" dirty="0"/>
                    </a:p>
                  </a:txBody>
                  <a:tcPr/>
                </a:tc>
              </a:tr>
              <a:tr h="1006084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s-MX" sz="2000" dirty="0" smtClean="0"/>
                        <a:t>Maratón por los bosques</a:t>
                      </a:r>
                      <a:r>
                        <a:rPr lang="es-MX" sz="2000" baseline="0" dirty="0" smtClean="0"/>
                        <a:t> y la 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/>
                        <a:t>Actividad realizada a nivel nacional, en la que la</a:t>
                      </a:r>
                      <a:r>
                        <a:rPr lang="es-MX" sz="2000" baseline="0" dirty="0" smtClean="0"/>
                        <a:t> población además de correr, escribió un mensaje a favor la de la protección de nuestros bosques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200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5.000</a:t>
                      </a:r>
                      <a:endParaRPr lang="es-MX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3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43608" y="0"/>
            <a:ext cx="7643866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800" b="1" cap="all" spc="-100" baseline="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Segoe UI" pitchFamily="34" charset="0"/>
              </a:rPr>
              <a:t>1.5.</a:t>
            </a: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Segoe UI" pitchFamily="34" charset="0"/>
              </a:rPr>
              <a:t> normativa</a:t>
            </a:r>
            <a:endParaRPr kumimoji="0" lang="es-ES" sz="28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476672"/>
            <a:ext cx="820891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BO" sz="2000" dirty="0" smtClean="0"/>
              <a:t>Directriz ABT 001/2013 </a:t>
            </a:r>
            <a:r>
              <a:rPr lang="es-BO" sz="2000" b="1" i="1" dirty="0" smtClean="0"/>
              <a:t>Procedimiento Técnico para el registro y Autorización de Transporte de Productos Forestales Provenientes de Plantaciones.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s-BO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BO" sz="2000" dirty="0" smtClean="0"/>
              <a:t>Directriz ABT 002/2013 </a:t>
            </a:r>
            <a:r>
              <a:rPr lang="es-BO" sz="2000" b="1" i="1" dirty="0" smtClean="0"/>
              <a:t>Calendarización de Instrumentos de Gestión.</a:t>
            </a:r>
          </a:p>
          <a:p>
            <a:pPr lvl="0" algn="just"/>
            <a:endParaRPr lang="es-BO" sz="20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BO" sz="2000" dirty="0" smtClean="0"/>
              <a:t>Directriz ABT 003/2013 </a:t>
            </a:r>
            <a:r>
              <a:rPr lang="es-BO" sz="2000" b="1" i="1" dirty="0" smtClean="0"/>
              <a:t>del Procedimiento de Evaluación, Aprobación y Monitoreo a los Planes de Ordenamiento Predial.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BO" sz="20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BO" sz="2000" dirty="0" smtClean="0"/>
              <a:t>Directriz ABT 004/2013 </a:t>
            </a:r>
            <a:r>
              <a:rPr lang="es-BO" sz="2000" b="1" i="1" dirty="0" smtClean="0"/>
              <a:t>Actualización Decenal del Plan General del Manejo Forestal. </a:t>
            </a:r>
          </a:p>
          <a:p>
            <a:pPr marL="342900" indent="-342900" algn="just"/>
            <a:endParaRPr lang="es-BO" sz="20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BO" sz="2000" dirty="0" smtClean="0"/>
              <a:t>Directriz ABT 005/2013 </a:t>
            </a:r>
            <a:r>
              <a:rPr lang="es-BO" sz="2000" b="1" dirty="0" smtClean="0"/>
              <a:t>Componente de Restitución de Bosque.</a:t>
            </a:r>
          </a:p>
          <a:p>
            <a:pPr marL="342900" indent="-342900" algn="just"/>
            <a:endParaRPr lang="es-BO" sz="2000" b="1" i="1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BO" sz="2000" b="1" i="1" dirty="0" smtClean="0"/>
              <a:t>Aprobación </a:t>
            </a:r>
            <a:r>
              <a:rPr lang="es-BO" sz="2000" b="1" i="1" dirty="0"/>
              <a:t>de Reglamento para Disposición del producto forestal, </a:t>
            </a:r>
            <a:r>
              <a:rPr lang="es-BO" sz="2000" i="1" dirty="0" smtClean="0"/>
              <a:t>(</a:t>
            </a:r>
            <a:r>
              <a:rPr lang="es-BO" sz="2000" i="1" dirty="0"/>
              <a:t>Ley 337</a:t>
            </a:r>
            <a:r>
              <a:rPr lang="es-BO" sz="2000" i="1" dirty="0" smtClean="0"/>
              <a:t>)</a:t>
            </a:r>
            <a:r>
              <a:rPr lang="es-BO" sz="2000" dirty="0"/>
              <a:t> </a:t>
            </a:r>
            <a:endParaRPr lang="es-BO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endParaRPr lang="es-BO" sz="20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BO" sz="2000" b="1" dirty="0" smtClean="0"/>
              <a:t>Apoyo </a:t>
            </a:r>
            <a:r>
              <a:rPr lang="es-BO" sz="2000" b="1" dirty="0"/>
              <a:t>y coordinación para elaborar las Normas Técnicas para la implementación del Programa de Alimentos y restitución de Bosque</a:t>
            </a:r>
            <a:r>
              <a:rPr lang="es-BO" sz="2000" dirty="0"/>
              <a:t>s (Ley 337)</a:t>
            </a:r>
            <a:endParaRPr lang="es-ES" sz="2000" dirty="0">
              <a:latin typeface="Segoe UI" pitchFamily="34" charset="0"/>
              <a:cs typeface="Segoe U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BO" sz="2000" i="1" dirty="0"/>
          </a:p>
          <a:p>
            <a:pPr marL="342900" lvl="0" indent="-342900" algn="just"/>
            <a:endParaRPr lang="es-BO" sz="2000" b="1" i="1" dirty="0" smtClean="0"/>
          </a:p>
          <a:p>
            <a:pPr marL="342900" lvl="0" indent="-342900" algn="just">
              <a:buFont typeface="Arial" pitchFamily="34" charset="0"/>
              <a:buChar char="•"/>
            </a:pPr>
            <a:endParaRPr lang="es-B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0388" y="44624"/>
            <a:ext cx="7939288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Segoe UI" pitchFamily="34" charset="0"/>
              </a:rPr>
              <a:t>1.5. TRANSPARENCIA Y LUCHA CONTRA LA CORRUPCIÓN</a:t>
            </a:r>
            <a:endParaRPr kumimoji="0" lang="es-ES" sz="2800" b="1" i="0" u="none" strike="noStrike" kern="1200" cap="all" spc="-10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Segoe UI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8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6614" y="1202849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25000"/>
                  </a:schemeClr>
                </a:solidFill>
              </a:rPr>
              <a:t>a) Denuncias Recibidas y Procesadas por la UTLCC</a:t>
            </a:r>
          </a:p>
          <a:p>
            <a:pPr algn="ctr"/>
            <a:r>
              <a:rPr lang="es-MX" sz="2000" b="1" dirty="0" smtClean="0">
                <a:solidFill>
                  <a:schemeClr val="accent2">
                    <a:lumMod val="25000"/>
                  </a:schemeClr>
                </a:solidFill>
              </a:rPr>
              <a:t>Primer Semestre Gestión 2013</a:t>
            </a:r>
            <a:endParaRPr lang="es-ES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64273"/>
              </p:ext>
            </p:extLst>
          </p:nvPr>
        </p:nvGraphicFramePr>
        <p:xfrm>
          <a:off x="1259632" y="1942084"/>
          <a:ext cx="7632847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773"/>
                <a:gridCol w="1869322"/>
                <a:gridCol w="1869322"/>
                <a:gridCol w="1340303"/>
                <a:gridCol w="1152127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Nº  Denuncias Recibidas</a:t>
                      </a:r>
                      <a:endParaRPr lang="es-MX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>
                          <a:effectLst/>
                        </a:rPr>
                        <a:t>Modalidad de la Denuncia</a:t>
                      </a:r>
                      <a:endParaRPr lang="es-MX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>
                          <a:effectLst/>
                        </a:rPr>
                        <a:t>Estado del Proceso</a:t>
                      </a:r>
                      <a:endParaRPr lang="es-MX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effectLst/>
                        </a:rPr>
                        <a:t>Línea Gratuita (800102010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effectLst/>
                        </a:rPr>
                        <a:t>800140211)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effectLst/>
                        </a:rPr>
                        <a:t>Escritas, Personales, Correo Electrónico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effectLst/>
                        </a:rPr>
                        <a:t>Concluidas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effectLst/>
                        </a:rPr>
                        <a:t>En trámite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 smtClean="0">
                          <a:effectLst/>
                        </a:rPr>
                        <a:t>5</a:t>
                      </a:r>
                      <a:endParaRPr lang="es-MX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 smtClean="0">
                          <a:effectLst/>
                        </a:rPr>
                        <a:t>37</a:t>
                      </a:r>
                      <a:endParaRPr lang="es-MX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 smtClean="0">
                          <a:effectLst/>
                        </a:rPr>
                        <a:t>27</a:t>
                      </a:r>
                      <a:endParaRPr lang="es-MX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 smtClean="0">
                          <a:effectLst/>
                        </a:rPr>
                        <a:t>15</a:t>
                      </a:r>
                      <a:endParaRPr lang="es-MX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447764" y="5157192"/>
            <a:ext cx="5256584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Comparando con la gestión 2012 (primer semestre): 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Incremento del 68% en la cantidad de denuncias recibidas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059832" y="3967163"/>
            <a:ext cx="3523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accent2">
                    <a:lumMod val="25000"/>
                  </a:schemeClr>
                </a:solidFill>
              </a:rPr>
              <a:t>Primer Semestre Gestión 2012</a:t>
            </a:r>
            <a:endParaRPr lang="es-BO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15565"/>
              </p:ext>
            </p:extLst>
          </p:nvPr>
        </p:nvGraphicFramePr>
        <p:xfrm>
          <a:off x="1259632" y="4345623"/>
          <a:ext cx="7632848" cy="324993"/>
        </p:xfrm>
        <a:graphic>
          <a:graphicData uri="http://schemas.openxmlformats.org/drawingml/2006/table">
            <a:tbl>
              <a:tblPr/>
              <a:tblGrid>
                <a:gridCol w="1440160"/>
                <a:gridCol w="1800200"/>
                <a:gridCol w="1944216"/>
                <a:gridCol w="1332161"/>
                <a:gridCol w="1116111"/>
              </a:tblGrid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800" b="1" dirty="0">
                          <a:solidFill>
                            <a:srgbClr val="000000"/>
                          </a:solidFill>
                          <a:latin typeface="Segoe UI Semibold" pitchFamily="34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800" b="1" dirty="0" smtClean="0">
                          <a:solidFill>
                            <a:srgbClr val="000000"/>
                          </a:solidFill>
                          <a:latin typeface="Segoe UI Semibold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Segoe UI Semi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Segoe UI Semibold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Segoe UI Semi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Segoe UI Semibold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Segoe UI Semi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latin typeface="Segoe UI Semibold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Segoe UI Semi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03501" y="2492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25000"/>
                  </a:schemeClr>
                </a:solidFill>
              </a:rPr>
              <a:t>b) Procesos Penales a Nivel Nacional</a:t>
            </a:r>
          </a:p>
          <a:p>
            <a:pPr algn="ctr"/>
            <a:r>
              <a:rPr lang="es-MX" sz="2000" b="1" dirty="0" smtClean="0">
                <a:solidFill>
                  <a:schemeClr val="accent2">
                    <a:lumMod val="25000"/>
                  </a:schemeClr>
                </a:solidFill>
              </a:rPr>
              <a:t>Primer Semestre Gestión 2013</a:t>
            </a:r>
            <a:endParaRPr lang="es-ES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55856"/>
              </p:ext>
            </p:extLst>
          </p:nvPr>
        </p:nvGraphicFramePr>
        <p:xfrm>
          <a:off x="1331641" y="732814"/>
          <a:ext cx="7344815" cy="4352035"/>
        </p:xfrm>
        <a:graphic>
          <a:graphicData uri="http://schemas.openxmlformats.org/drawingml/2006/table">
            <a:tbl>
              <a:tblPr/>
              <a:tblGrid>
                <a:gridCol w="1527178"/>
                <a:gridCol w="809377"/>
                <a:gridCol w="809377"/>
                <a:gridCol w="851177"/>
                <a:gridCol w="851177"/>
                <a:gridCol w="581383"/>
                <a:gridCol w="638382"/>
                <a:gridCol w="638382"/>
                <a:gridCol w="638382"/>
              </a:tblGrid>
              <a:tr h="91895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FFFFFF"/>
                          </a:solidFill>
                          <a:latin typeface="Segoe UI"/>
                        </a:rPr>
                        <a:t>DEPARTAMENTO </a:t>
                      </a:r>
                      <a:r>
                        <a:rPr lang="es-BO" sz="1400" b="0" i="0" u="none" strike="noStrike" dirty="0">
                          <a:solidFill>
                            <a:srgbClr val="FFFFFF"/>
                          </a:solidFill>
                          <a:latin typeface="Segoe UI"/>
                        </a:rPr>
                        <a:t> </a:t>
                      </a:r>
                      <a:endParaRPr lang="es-BO" sz="1400" b="1" i="0" u="none" strike="noStrike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SERVIDORES PUBLICOS (Corrupción) </a:t>
                      </a:r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 </a:t>
                      </a:r>
                      <a:endParaRPr lang="es-BO" sz="1400" b="1" i="0" u="none" strike="noStrike">
                        <a:solidFill>
                          <a:srgbClr val="FFFFFF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FFFFFF"/>
                          </a:solidFill>
                          <a:latin typeface="Segoe UI"/>
                        </a:rPr>
                        <a:t>ADM. Y PARTICULARES (Forestales y Comunes) </a:t>
                      </a:r>
                      <a:r>
                        <a:rPr lang="es-BO" sz="1400" b="0" i="0" u="none" strike="noStrike" dirty="0">
                          <a:solidFill>
                            <a:srgbClr val="FFFFFF"/>
                          </a:solidFill>
                          <a:latin typeface="Segoe UI"/>
                        </a:rPr>
                        <a:t> </a:t>
                      </a:r>
                      <a:endParaRPr lang="es-BO" sz="1400" b="1" i="0" u="none" strike="noStrike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TOTALES </a:t>
                      </a:r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 </a:t>
                      </a:r>
                      <a:endParaRPr lang="es-BO" sz="1400" b="1" i="0" u="none" strike="noStrike">
                        <a:solidFill>
                          <a:srgbClr val="FFFFFF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DETENIDOS </a:t>
                      </a:r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 </a:t>
                      </a:r>
                      <a:endParaRPr lang="es-BO" sz="1400" b="1" i="0" u="none" strike="noStrike">
                        <a:solidFill>
                          <a:srgbClr val="FFFFFF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858269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1° sem 2013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1° sem 2012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>
                          <a:solidFill>
                            <a:srgbClr val="FFFFFF"/>
                          </a:solidFill>
                          <a:latin typeface="Segoe UI"/>
                        </a:rPr>
                        <a:t>1° </a:t>
                      </a:r>
                      <a:r>
                        <a:rPr lang="es-BO" sz="1400" b="0" i="0" u="none" strike="noStrike" dirty="0" err="1">
                          <a:solidFill>
                            <a:srgbClr val="FFFFFF"/>
                          </a:solidFill>
                          <a:latin typeface="Segoe UI"/>
                        </a:rPr>
                        <a:t>sem</a:t>
                      </a:r>
                      <a:r>
                        <a:rPr lang="es-BO" sz="1400" b="0" i="0" u="none" strike="noStrike" dirty="0">
                          <a:solidFill>
                            <a:srgbClr val="FFFFFF"/>
                          </a:solidFill>
                          <a:latin typeface="Segoe UI"/>
                        </a:rPr>
                        <a:t> 2013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>
                          <a:solidFill>
                            <a:srgbClr val="FFFFFF"/>
                          </a:solidFill>
                          <a:latin typeface="Segoe UI"/>
                        </a:rPr>
                        <a:t>1° </a:t>
                      </a:r>
                      <a:r>
                        <a:rPr lang="es-BO" sz="1400" b="0" i="0" u="none" strike="noStrike" dirty="0" err="1">
                          <a:solidFill>
                            <a:srgbClr val="FFFFFF"/>
                          </a:solidFill>
                          <a:latin typeface="Segoe UI"/>
                        </a:rPr>
                        <a:t>sem</a:t>
                      </a:r>
                      <a:r>
                        <a:rPr lang="es-BO" sz="1400" b="0" i="0" u="none" strike="noStrike" dirty="0">
                          <a:solidFill>
                            <a:srgbClr val="FFFFFF"/>
                          </a:solidFill>
                          <a:latin typeface="Segoe UI"/>
                        </a:rPr>
                        <a:t> 2012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1° sem 2013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1° sem 2012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1° sem 2013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1° sem 2012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68E"/>
                    </a:solidFill>
                  </a:tcPr>
                </a:tc>
              </a:tr>
              <a:tr h="2340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La Paz  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2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40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Tarija 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4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2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4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2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40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Pando  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4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30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30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40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Cochabamba  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3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3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40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Beni  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40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Santa Cruz  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15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15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1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40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Chuquisaca 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681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Oficina Nacional  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4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2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3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3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7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681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1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Total General </a:t>
                      </a:r>
                      <a:r>
                        <a:rPr lang="es-BO" sz="1400" b="0" i="0" u="none" strike="noStrike">
                          <a:solidFill>
                            <a:srgbClr val="FFFFFF"/>
                          </a:solidFill>
                          <a:latin typeface="Segoe UI"/>
                        </a:rPr>
                        <a:t> </a:t>
                      </a:r>
                      <a:endParaRPr lang="es-BO" sz="1400" b="1" i="0" u="none" strike="noStrike">
                        <a:solidFill>
                          <a:srgbClr val="FFFFFF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2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4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19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51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21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1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96" marR="8096" marT="8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107457" y="5442148"/>
            <a:ext cx="5832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/>
              <a:t>Servidores procesados: Pando (alcalde Santa Rosa) por mal uso de maquinaria, caso </a:t>
            </a:r>
            <a:r>
              <a:rPr lang="es-MX" sz="1400" dirty="0" err="1" smtClean="0"/>
              <a:t>Trópical</a:t>
            </a:r>
            <a:r>
              <a:rPr lang="es-MX" sz="1400" dirty="0" smtClean="0"/>
              <a:t> Andes. Oficina Nacional  (Juez de Puerto Suárez) por falsificar resolución de acción de cumplimiento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/>
              <a:t>Detenido:  Santa Cruz Montero (particular) por extorsionar a nombre del Director Ejecutivo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2474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3173" y="47667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25000"/>
                  </a:schemeClr>
                </a:solidFill>
              </a:rPr>
              <a:t>c) Procesos Coactivos a Nivel Nacional</a:t>
            </a:r>
          </a:p>
          <a:p>
            <a:pPr algn="ctr"/>
            <a:r>
              <a:rPr lang="es-MX" sz="2000" b="1" dirty="0" smtClean="0">
                <a:solidFill>
                  <a:schemeClr val="accent2">
                    <a:lumMod val="25000"/>
                  </a:schemeClr>
                </a:solidFill>
              </a:rPr>
              <a:t>Primer Semestre Gestión  2013</a:t>
            </a:r>
            <a:endParaRPr lang="es-ES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95735" y="1571613"/>
          <a:ext cx="5688634" cy="303905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53334"/>
                <a:gridCol w="1647522"/>
                <a:gridCol w="2187778"/>
              </a:tblGrid>
              <a:tr h="692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Departamento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Procesos con </a:t>
                      </a: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sentencia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2012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Procesos iniciados        2013 (enero a junio)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53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Pando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Segoe UI" pitchFamily="34" charset="0"/>
                          <a:cs typeface="Segoe UI" pitchFamily="34" charset="0"/>
                        </a:rPr>
                        <a:t>16</a:t>
                      </a:r>
                      <a:endParaRPr lang="es-ES" sz="1400" dirty="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Segoe UI" pitchFamily="34" charset="0"/>
                          <a:cs typeface="Segoe UI" pitchFamily="34" charset="0"/>
                        </a:rPr>
                        <a:t>8</a:t>
                      </a:r>
                      <a:endParaRPr lang="es-ES" sz="1400" dirty="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</a:tr>
              <a:tr h="253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Beni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26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40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</a:tr>
              <a:tr h="253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Tarija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13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5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</a:tr>
              <a:tr h="253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La Paz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2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0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</a:tr>
              <a:tr h="253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Santa Cruz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2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17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</a:tr>
              <a:tr h="253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Cochabamba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0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</a:tr>
              <a:tr h="253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Chuquisaca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Segoe UI" pitchFamily="34" charset="0"/>
                          <a:cs typeface="Segoe UI" pitchFamily="34" charset="0"/>
                        </a:rPr>
                        <a:t>5</a:t>
                      </a:r>
                      <a:endParaRPr lang="es-ES" sz="1400" dirty="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16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</a:tr>
              <a:tr h="26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Oficina Nacional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4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cs typeface="Segoe UI" pitchFamily="34" charset="0"/>
                        </a:rPr>
                        <a:t>0</a:t>
                      </a:r>
                      <a:endParaRPr lang="es-ES" sz="140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</a:tr>
              <a:tr h="26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Segoe UI" pitchFamily="34" charset="0"/>
                          <a:cs typeface="Segoe UI" pitchFamily="34" charset="0"/>
                        </a:rPr>
                        <a:t>Total General</a:t>
                      </a:r>
                      <a:endParaRPr lang="es-ES" sz="1400" b="1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Segoe UI" pitchFamily="34" charset="0"/>
                          <a:cs typeface="Segoe UI" pitchFamily="34" charset="0"/>
                        </a:rPr>
                        <a:t>69</a:t>
                      </a:r>
                      <a:endParaRPr lang="es-ES" sz="1400" b="1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Segoe UI" pitchFamily="34" charset="0"/>
                          <a:cs typeface="Segoe UI" pitchFamily="34" charset="0"/>
                        </a:rPr>
                        <a:t>86</a:t>
                      </a:r>
                      <a:endParaRPr lang="es-ES" sz="1400" b="1" dirty="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051720" y="5085184"/>
            <a:ext cx="576064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Comparando con la gestión 2012 (primer semestre): 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Incremento del 120% en la cantidad de procesos iniciados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42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471438"/>
            <a:ext cx="77403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cap="all" spc="-100" dirty="0">
                <a:cs typeface="Segoe UI" pitchFamily="34" charset="0"/>
              </a:rPr>
              <a:t>MARCO ESTRATÉGICO DE LA INSTITUCIÓN</a:t>
            </a:r>
          </a:p>
          <a:p>
            <a:endParaRPr lang="es-MX" sz="1400" b="1" cap="all" spc="-100" dirty="0" smtClean="0">
              <a:cs typeface="Segoe UI" pitchFamily="34" charset="0"/>
            </a:endParaRPr>
          </a:p>
          <a:p>
            <a:r>
              <a:rPr lang="es-MX" sz="1400" b="1" cap="all" spc="-100" dirty="0" smtClean="0">
                <a:cs typeface="Segoe UI" pitchFamily="34" charset="0"/>
              </a:rPr>
              <a:t>1</a:t>
            </a:r>
            <a:r>
              <a:rPr lang="es-MX" sz="1400" b="1" cap="all" spc="-100" dirty="0">
                <a:cs typeface="Segoe UI" pitchFamily="34" charset="0"/>
              </a:rPr>
              <a:t>.  </a:t>
            </a:r>
            <a:r>
              <a:rPr lang="es-MX" sz="1400" b="1" cap="all" spc="-100" dirty="0" smtClean="0">
                <a:cs typeface="Segoe UI" pitchFamily="34" charset="0"/>
              </a:rPr>
              <a:t>AVANCES </a:t>
            </a:r>
            <a:r>
              <a:rPr lang="es-MX" sz="1400" b="1" cap="all" spc="-100" dirty="0">
                <a:cs typeface="Segoe UI" pitchFamily="34" charset="0"/>
              </a:rPr>
              <a:t>Y RESULTADOS OBJETIVO DE GESTIÓN 1</a:t>
            </a:r>
          </a:p>
          <a:p>
            <a:pPr marL="623888" lvl="0" indent="-623888" defTabSz="442913">
              <a:tabLst>
                <a:tab pos="360363" algn="l"/>
                <a:tab pos="442913" algn="l"/>
              </a:tabLst>
            </a:pPr>
            <a:r>
              <a:rPr lang="es-ES" sz="1400" b="1" cap="all" spc="-100" dirty="0">
                <a:solidFill>
                  <a:srgbClr val="002060"/>
                </a:solidFill>
                <a:cs typeface="Segoe UI" pitchFamily="34" charset="0"/>
              </a:rPr>
              <a:t>1.1. </a:t>
            </a:r>
            <a:r>
              <a:rPr lang="es-ES" sz="1400" b="1" cap="all" spc="-100" dirty="0">
                <a:cs typeface="Segoe UI" pitchFamily="34" charset="0"/>
              </a:rPr>
              <a:t>	</a:t>
            </a:r>
            <a:r>
              <a:rPr lang="es-ES" sz="1400" b="1" cap="all" spc="-100" dirty="0" smtClean="0">
                <a:cs typeface="Segoe UI" pitchFamily="34" charset="0"/>
              </a:rPr>
              <a:t>R</a:t>
            </a:r>
            <a:r>
              <a:rPr lang="es-ES" sz="1400" b="1" spc="-100" dirty="0" smtClean="0">
                <a:cs typeface="Segoe UI" pitchFamily="34" charset="0"/>
              </a:rPr>
              <a:t>esultados de la </a:t>
            </a:r>
            <a:r>
              <a:rPr lang="es-ES" sz="1400" b="1" spc="-100" dirty="0" err="1" smtClean="0">
                <a:cs typeface="Segoe UI" pitchFamily="34" charset="0"/>
              </a:rPr>
              <a:t>reestructuración</a:t>
            </a:r>
            <a:r>
              <a:rPr lang="es-ES" sz="1400" b="1" spc="-100" dirty="0" smtClean="0">
                <a:cs typeface="Segoe UI" pitchFamily="34" charset="0"/>
              </a:rPr>
              <a:t> institucional</a:t>
            </a:r>
            <a:endParaRPr lang="es-ES" sz="1400" b="1" cap="all" spc="-100" dirty="0">
              <a:cs typeface="Segoe UI" pitchFamily="34" charset="0"/>
            </a:endParaRPr>
          </a:p>
          <a:p>
            <a:pPr marL="360363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1.2. 	</a:t>
            </a:r>
            <a:r>
              <a:rPr lang="es-MX" sz="1400" b="1" cap="all" spc="-100" dirty="0" smtClean="0">
                <a:cs typeface="Segoe UI" pitchFamily="34" charset="0"/>
              </a:rPr>
              <a:t>O</a:t>
            </a:r>
            <a:r>
              <a:rPr lang="es-MX" sz="1400" b="1" spc="-100" dirty="0" smtClean="0">
                <a:cs typeface="Segoe UI" pitchFamily="34" charset="0"/>
              </a:rPr>
              <a:t>rganización de la información y consolidación de la era digital para el gobierno de los bosques</a:t>
            </a:r>
            <a:endParaRPr lang="es-MX" sz="1400" b="1" cap="all" spc="-100" dirty="0">
              <a:cs typeface="Segoe UI" pitchFamily="34" charset="0"/>
            </a:endParaRPr>
          </a:p>
          <a:p>
            <a:pPr marL="360363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1.3. 	</a:t>
            </a:r>
            <a:r>
              <a:rPr lang="es-MX" sz="1400" b="1" cap="all" spc="-100" dirty="0" smtClean="0">
                <a:cs typeface="Segoe UI" pitchFamily="34" charset="0"/>
              </a:rPr>
              <a:t>a</a:t>
            </a:r>
            <a:r>
              <a:rPr lang="es-MX" sz="1400" b="1" spc="-100" dirty="0" smtClean="0">
                <a:cs typeface="Segoe UI" pitchFamily="34" charset="0"/>
              </a:rPr>
              <a:t>rticulación social e interinstitucional</a:t>
            </a:r>
            <a:endParaRPr lang="es-MX" sz="1400" b="1" cap="all" spc="-100" dirty="0">
              <a:cs typeface="Segoe UI" pitchFamily="34" charset="0"/>
            </a:endParaRPr>
          </a:p>
          <a:p>
            <a:pPr marL="360363" lvl="0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1.4. 	</a:t>
            </a:r>
            <a:r>
              <a:rPr lang="es-MX" sz="1400" b="1" cap="all" spc="-100" dirty="0" smtClean="0">
                <a:cs typeface="Segoe UI" pitchFamily="34" charset="0"/>
              </a:rPr>
              <a:t>n</a:t>
            </a:r>
            <a:r>
              <a:rPr lang="es-MX" sz="1400" b="1" spc="-100" dirty="0" smtClean="0">
                <a:cs typeface="Segoe UI" pitchFamily="34" charset="0"/>
              </a:rPr>
              <a:t>ormativa</a:t>
            </a:r>
            <a:endParaRPr lang="es-MX" sz="1400" b="1" cap="all" spc="-100" dirty="0">
              <a:cs typeface="Segoe UI" pitchFamily="34" charset="0"/>
            </a:endParaRPr>
          </a:p>
          <a:p>
            <a:pPr marL="360363" lvl="0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1.5.    </a:t>
            </a:r>
            <a:r>
              <a:rPr lang="es-MX" sz="1400" b="1" cap="all" spc="-100" dirty="0" smtClean="0">
                <a:cs typeface="Segoe UI" pitchFamily="34" charset="0"/>
              </a:rPr>
              <a:t>t</a:t>
            </a:r>
            <a:r>
              <a:rPr lang="es-MX" sz="1400" b="1" spc="-100" dirty="0" smtClean="0">
                <a:cs typeface="Segoe UI" pitchFamily="34" charset="0"/>
              </a:rPr>
              <a:t>ransparencia y lucha contra la corrupción</a:t>
            </a:r>
            <a:endParaRPr lang="es-MX" sz="1400" b="1" cap="all" spc="-100" dirty="0">
              <a:cs typeface="Segoe UI" pitchFamily="34" charset="0"/>
            </a:endParaRPr>
          </a:p>
          <a:p>
            <a:pPr marL="360363" lvl="0" indent="-360363" defTabSz="442913">
              <a:tabLst>
                <a:tab pos="360363" algn="l"/>
                <a:tab pos="442913" algn="l"/>
              </a:tabLst>
            </a:pPr>
            <a:endParaRPr lang="es-MX" sz="1400" b="1" cap="all" spc="-100" dirty="0">
              <a:solidFill>
                <a:srgbClr val="002060"/>
              </a:solidFill>
              <a:cs typeface="Segoe UI" pitchFamily="34" charset="0"/>
            </a:endParaRPr>
          </a:p>
          <a:p>
            <a:pPr marL="360363" lvl="0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2. OBJETIVO DE GESTIÓN 2</a:t>
            </a:r>
          </a:p>
          <a:p>
            <a:pPr marL="360363" indent="-360363" defTabSz="442913">
              <a:tabLst>
                <a:tab pos="360363" algn="l"/>
                <a:tab pos="442913" algn="l"/>
              </a:tabLst>
            </a:pPr>
            <a:r>
              <a:rPr lang="es-ES" sz="1400" b="1" cap="all" spc="-100" dirty="0">
                <a:cs typeface="Segoe UI" pitchFamily="34" charset="0"/>
              </a:rPr>
              <a:t>2.1</a:t>
            </a:r>
            <a:r>
              <a:rPr lang="es-ES" sz="1400" b="1" cap="all" spc="-100" dirty="0">
                <a:solidFill>
                  <a:srgbClr val="002060"/>
                </a:solidFill>
                <a:cs typeface="Segoe UI" pitchFamily="34" charset="0"/>
              </a:rPr>
              <a:t>. 	</a:t>
            </a:r>
            <a:r>
              <a:rPr lang="es-ES" sz="1400" b="1" cap="all" spc="-100" dirty="0" smtClean="0">
                <a:cs typeface="Segoe UI" pitchFamily="34" charset="0"/>
              </a:rPr>
              <a:t>D</a:t>
            </a:r>
            <a:r>
              <a:rPr lang="es-ES" sz="1400" b="1" spc="-100" dirty="0" smtClean="0">
                <a:cs typeface="Segoe UI" pitchFamily="34" charset="0"/>
              </a:rPr>
              <a:t>inámica de la administración de los derechos forestales</a:t>
            </a:r>
            <a:endParaRPr lang="es-ES" sz="1400" b="1" cap="all" spc="-100" dirty="0">
              <a:cs typeface="Segoe UI" pitchFamily="34" charset="0"/>
            </a:endParaRPr>
          </a:p>
          <a:p>
            <a:pPr marL="360363" lvl="0" indent="-360363" defTabSz="442913">
              <a:tabLst>
                <a:tab pos="360363" algn="l"/>
                <a:tab pos="442913" algn="l"/>
              </a:tabLst>
            </a:pPr>
            <a:r>
              <a:rPr lang="es-ES" sz="1400" b="1" cap="all" spc="-100" dirty="0">
                <a:cs typeface="Segoe UI" pitchFamily="34" charset="0"/>
              </a:rPr>
              <a:t>2.2. 	</a:t>
            </a:r>
            <a:r>
              <a:rPr lang="es-ES" sz="1400" b="1" cap="all" spc="-100" dirty="0" smtClean="0">
                <a:cs typeface="Segoe UI" pitchFamily="34" charset="0"/>
              </a:rPr>
              <a:t>D</a:t>
            </a:r>
            <a:r>
              <a:rPr lang="es-ES" sz="1400" b="1" spc="-100" dirty="0" smtClean="0">
                <a:cs typeface="Segoe UI" pitchFamily="34" charset="0"/>
              </a:rPr>
              <a:t>inámica de la administración de los derechos agrarios</a:t>
            </a:r>
            <a:endParaRPr lang="es-ES" sz="1400" b="1" cap="all" spc="-100" dirty="0">
              <a:cs typeface="Segoe UI" pitchFamily="34" charset="0"/>
            </a:endParaRPr>
          </a:p>
          <a:p>
            <a:pPr marL="360363" lvl="0" indent="-360363" defTabSz="442913">
              <a:tabLst>
                <a:tab pos="360363" algn="l"/>
                <a:tab pos="442913" algn="l"/>
              </a:tabLst>
            </a:pPr>
            <a:endParaRPr lang="es-MX" sz="1400" b="1" cap="all" spc="-1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60363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3. OBJETIVO DE GESTIÓN 3</a:t>
            </a:r>
          </a:p>
          <a:p>
            <a:pPr marL="360363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solidFill>
                  <a:srgbClr val="002060"/>
                </a:solidFill>
                <a:cs typeface="Segoe UI" pitchFamily="34" charset="0"/>
              </a:rPr>
              <a:t>3.1. </a:t>
            </a:r>
            <a:r>
              <a:rPr lang="es-MX" sz="1400" b="1" cap="all" spc="-100" dirty="0">
                <a:cs typeface="Segoe UI" pitchFamily="34" charset="0"/>
              </a:rPr>
              <a:t>	</a:t>
            </a:r>
            <a:r>
              <a:rPr lang="es-MX" sz="1400" b="1" cap="all" spc="-100" dirty="0" smtClean="0">
                <a:cs typeface="Segoe UI" pitchFamily="34" charset="0"/>
              </a:rPr>
              <a:t>R</a:t>
            </a:r>
            <a:r>
              <a:rPr lang="es-MX" sz="1400" b="1" spc="-100" dirty="0" smtClean="0">
                <a:cs typeface="Segoe UI" pitchFamily="34" charset="0"/>
              </a:rPr>
              <a:t>esultados de la fuerza de defensa del medio ambiente y bosque</a:t>
            </a:r>
            <a:r>
              <a:rPr lang="es-MX" sz="1400" b="1" cap="all" spc="-100" dirty="0" smtClean="0">
                <a:cs typeface="Segoe UI" pitchFamily="34" charset="0"/>
              </a:rPr>
              <a:t> </a:t>
            </a:r>
            <a:r>
              <a:rPr lang="es-MX" sz="1400" b="1" cap="all" spc="-100" dirty="0">
                <a:cs typeface="Segoe UI" pitchFamily="34" charset="0"/>
              </a:rPr>
              <a:t>(FUDEMAB)</a:t>
            </a:r>
          </a:p>
          <a:p>
            <a:pPr marL="360363" lvl="0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3.2. 	</a:t>
            </a:r>
            <a:r>
              <a:rPr lang="es-MX" sz="1400" b="1" cap="all" spc="-100" dirty="0" smtClean="0">
                <a:cs typeface="Segoe UI" pitchFamily="34" charset="0"/>
              </a:rPr>
              <a:t>R</a:t>
            </a:r>
            <a:r>
              <a:rPr lang="es-MX" sz="1400" b="1" spc="-100" dirty="0" smtClean="0">
                <a:cs typeface="Segoe UI" pitchFamily="34" charset="0"/>
              </a:rPr>
              <a:t>esultados del monitoreo a  la deforestación</a:t>
            </a:r>
            <a:endParaRPr lang="es-MX" sz="1400" b="1" cap="all" spc="-100" dirty="0">
              <a:cs typeface="Segoe UI" pitchFamily="34" charset="0"/>
            </a:endParaRPr>
          </a:p>
          <a:p>
            <a:pPr marL="360363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3.3. 	</a:t>
            </a:r>
            <a:r>
              <a:rPr lang="es-MX" sz="1400" b="1" cap="all" spc="-100" dirty="0" smtClean="0">
                <a:cs typeface="Segoe UI" pitchFamily="34" charset="0"/>
              </a:rPr>
              <a:t>C</a:t>
            </a:r>
            <a:r>
              <a:rPr lang="es-MX" sz="1400" b="1" spc="-100" dirty="0" smtClean="0">
                <a:cs typeface="Segoe UI" pitchFamily="34" charset="0"/>
              </a:rPr>
              <a:t>ontrol y fiscalización en bosques</a:t>
            </a:r>
            <a:endParaRPr lang="es-MX" sz="1400" b="1" cap="all" spc="-100" dirty="0">
              <a:cs typeface="Segoe UI" pitchFamily="34" charset="0"/>
            </a:endParaRPr>
          </a:p>
          <a:p>
            <a:pPr marL="360363" lvl="0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3.4.  	</a:t>
            </a:r>
            <a:r>
              <a:rPr lang="es-MX" sz="1400" b="1" cap="all" spc="-100" dirty="0" smtClean="0">
                <a:cs typeface="Segoe UI" pitchFamily="34" charset="0"/>
              </a:rPr>
              <a:t>P</a:t>
            </a:r>
            <a:r>
              <a:rPr lang="es-MX" sz="1400" b="1" spc="-100" dirty="0" smtClean="0">
                <a:cs typeface="Segoe UI" pitchFamily="34" charset="0"/>
              </a:rPr>
              <a:t>roductos y medios de perpetración intervenidos</a:t>
            </a:r>
            <a:endParaRPr lang="es-MX" sz="1400" b="1" cap="all" spc="-100" dirty="0">
              <a:cs typeface="Segoe UI" pitchFamily="34" charset="0"/>
            </a:endParaRPr>
          </a:p>
          <a:p>
            <a:pPr marL="360363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3.5. 	</a:t>
            </a:r>
            <a:r>
              <a:rPr lang="es-MX" sz="1400" b="1" cap="all" spc="-100" dirty="0" smtClean="0">
                <a:cs typeface="Segoe UI" pitchFamily="34" charset="0"/>
              </a:rPr>
              <a:t>p</a:t>
            </a:r>
            <a:r>
              <a:rPr lang="es-MX" sz="1400" b="1" spc="-100" dirty="0" smtClean="0">
                <a:cs typeface="Segoe UI" pitchFamily="34" charset="0"/>
              </a:rPr>
              <a:t>rocesos administrativos por infracciones forestales y agrarias</a:t>
            </a:r>
            <a:endParaRPr lang="es-MX" sz="1400" b="1" cap="all" spc="-100" dirty="0">
              <a:cs typeface="Segoe UI" pitchFamily="34" charset="0"/>
            </a:endParaRPr>
          </a:p>
          <a:p>
            <a:pPr marL="360363" lvl="0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3.6. 	</a:t>
            </a:r>
            <a:r>
              <a:rPr lang="es-MX" sz="1400" b="1" cap="all" spc="-100" dirty="0" smtClean="0">
                <a:cs typeface="Segoe UI" pitchFamily="34" charset="0"/>
              </a:rPr>
              <a:t>R</a:t>
            </a:r>
            <a:r>
              <a:rPr lang="es-MX" sz="1400" b="1" spc="-100" dirty="0" smtClean="0">
                <a:cs typeface="Segoe UI" pitchFamily="34" charset="0"/>
              </a:rPr>
              <a:t>ecursos de revocatoria</a:t>
            </a:r>
          </a:p>
          <a:p>
            <a:pPr marL="360363" lvl="0" indent="-360363" defTabSz="442913">
              <a:tabLst>
                <a:tab pos="360363" algn="l"/>
                <a:tab pos="442913" algn="l"/>
              </a:tabLst>
            </a:pPr>
            <a:endParaRPr lang="es-MX" sz="1400" b="1" cap="all" spc="-100" dirty="0">
              <a:solidFill>
                <a:srgbClr val="002060"/>
              </a:solidFill>
              <a:cs typeface="Segoe UI" pitchFamily="34" charset="0"/>
            </a:endParaRPr>
          </a:p>
          <a:p>
            <a:pPr marL="360363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4. OBJETIVO DE GESTIÓN 4</a:t>
            </a:r>
          </a:p>
          <a:p>
            <a:pPr marL="360363" indent="-360363" defTabSz="442913">
              <a:tabLst>
                <a:tab pos="360363" algn="l"/>
                <a:tab pos="442913" algn="l"/>
              </a:tabLst>
            </a:pPr>
            <a:r>
              <a:rPr lang="es-ES" sz="1400" b="1" cap="all" spc="-100" dirty="0">
                <a:cs typeface="Segoe UI" pitchFamily="34" charset="0"/>
              </a:rPr>
              <a:t>4.1. </a:t>
            </a:r>
            <a:r>
              <a:rPr lang="es-ES" sz="1400" b="1" cap="all" spc="-100" dirty="0">
                <a:solidFill>
                  <a:srgbClr val="002060"/>
                </a:solidFill>
                <a:cs typeface="Segoe UI" pitchFamily="34" charset="0"/>
              </a:rPr>
              <a:t>	</a:t>
            </a:r>
            <a:r>
              <a:rPr lang="es-ES" sz="1400" b="1" cap="all" spc="-100" dirty="0" smtClean="0">
                <a:cs typeface="Segoe UI" pitchFamily="34" charset="0"/>
              </a:rPr>
              <a:t>A</a:t>
            </a:r>
            <a:r>
              <a:rPr lang="es-ES" sz="1400" b="1" spc="-100" dirty="0" smtClean="0">
                <a:cs typeface="Segoe UI" pitchFamily="34" charset="0"/>
              </a:rPr>
              <a:t>cciones hacia el tránsito al desarrollo integral del bosque</a:t>
            </a:r>
            <a:endParaRPr lang="es-ES" sz="1400" b="1" cap="all" spc="-100" dirty="0">
              <a:cs typeface="Segoe UI" pitchFamily="34" charset="0"/>
            </a:endParaRPr>
          </a:p>
          <a:p>
            <a:pPr marL="360363" indent="-360363" defTabSz="442913">
              <a:tabLst>
                <a:tab pos="360363" algn="l"/>
                <a:tab pos="442913" algn="l"/>
              </a:tabLst>
            </a:pPr>
            <a:endParaRPr lang="es-MX" sz="1400" b="1" cap="all" spc="-100" dirty="0">
              <a:solidFill>
                <a:srgbClr val="002060"/>
              </a:solidFill>
              <a:cs typeface="Segoe UI" pitchFamily="34" charset="0"/>
            </a:endParaRPr>
          </a:p>
          <a:p>
            <a:pPr marL="360363" indent="-360363" defTabSz="442913">
              <a:tabLst>
                <a:tab pos="360363" algn="l"/>
                <a:tab pos="442913" algn="l"/>
              </a:tabLst>
            </a:pPr>
            <a:r>
              <a:rPr lang="es-MX" sz="1400" b="1" cap="all" spc="-100" dirty="0">
                <a:cs typeface="Segoe UI" pitchFamily="34" charset="0"/>
              </a:rPr>
              <a:t>5. OBJETIVO DE GESTIÓN 5</a:t>
            </a:r>
          </a:p>
          <a:p>
            <a:pPr marL="360363" lvl="0" indent="-360363" defTabSz="442913">
              <a:tabLst>
                <a:tab pos="360363" algn="l"/>
                <a:tab pos="442913" algn="l"/>
              </a:tabLst>
            </a:pPr>
            <a:r>
              <a:rPr lang="es-ES" sz="1400" b="1" cap="all" spc="-100" dirty="0">
                <a:cs typeface="Segoe UI" pitchFamily="34" charset="0"/>
              </a:rPr>
              <a:t>5.1</a:t>
            </a:r>
            <a:r>
              <a:rPr lang="es-ES" sz="1400" b="1" cap="all" spc="-100" dirty="0">
                <a:solidFill>
                  <a:srgbClr val="002060"/>
                </a:solidFill>
                <a:cs typeface="Segoe UI" pitchFamily="34" charset="0"/>
              </a:rPr>
              <a:t>. 	</a:t>
            </a:r>
            <a:r>
              <a:rPr lang="es-ES" sz="1400" b="1" cap="all" spc="-100" dirty="0" smtClean="0">
                <a:cs typeface="Segoe UI" pitchFamily="34" charset="0"/>
              </a:rPr>
              <a:t>G</a:t>
            </a:r>
            <a:r>
              <a:rPr lang="es-ES" sz="1400" b="1" spc="-100" dirty="0" smtClean="0">
                <a:cs typeface="Segoe UI" pitchFamily="34" charset="0"/>
              </a:rPr>
              <a:t>estión administrativa y financiera</a:t>
            </a:r>
            <a:endParaRPr lang="es-B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428728" y="1000108"/>
            <a:ext cx="7498080" cy="84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Avances y resultados</a:t>
            </a:r>
            <a:b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OBJETIVO DE GESTIÓN 2</a:t>
            </a:r>
            <a:endParaRPr kumimoji="0" lang="es-ES" sz="28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2852936"/>
            <a:ext cx="771530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S" sz="2400" dirty="0" smtClean="0">
                <a:latin typeface="Segoe UI" pitchFamily="34" charset="0"/>
                <a:cs typeface="Segoe UI" pitchFamily="34" charset="0"/>
              </a:rPr>
              <a:t>Administrar de manera eficiente los derechos de uso y aprovechamiento de los bosques y tierras,  bajo sistemas e instrumentos de manejo integral y sustentable.</a:t>
            </a:r>
            <a:endParaRPr lang="es-ES" sz="2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85870" y="-99392"/>
            <a:ext cx="8158130" cy="93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2.1. </a:t>
            </a:r>
            <a:r>
              <a:rPr kumimoji="0" lang="es-ES" sz="2000" b="1" i="0" u="none" strike="noStrike" kern="1200" cap="all" spc="-10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Dinámica de la administración</a:t>
            </a:r>
            <a:r>
              <a:rPr kumimoji="0" lang="es-ES" sz="2000" b="1" i="0" u="none" strike="noStrike" kern="1200" cap="all" spc="-10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 de los derechos forestales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0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2.1.1. PLANES GENERALES DE MANEJO FORESTAL (</a:t>
            </a:r>
            <a:r>
              <a:rPr lang="es-MX" sz="2000" b="1" cap="all" spc="-1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pgmf</a:t>
            </a:r>
            <a:r>
              <a:rPr lang="es-MX" sz="20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)</a:t>
            </a:r>
            <a:endParaRPr kumimoji="0" lang="es-ES" sz="20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6402" y="908720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Superficie y Número de PGMF&gt;200has</a:t>
            </a:r>
            <a:r>
              <a:rPr kumimoji="0" lang="es-MX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Aprobados por Usuario y Depto.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(A </a:t>
            </a:r>
            <a:r>
              <a:rPr lang="es-MX" b="1" dirty="0" smtClean="0">
                <a:solidFill>
                  <a:srgbClr val="0033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junio de 2013)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09978"/>
              </p:ext>
            </p:extLst>
          </p:nvPr>
        </p:nvGraphicFramePr>
        <p:xfrm>
          <a:off x="1331641" y="1628800"/>
          <a:ext cx="7128791" cy="24231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23227"/>
                <a:gridCol w="308577"/>
                <a:gridCol w="644869"/>
                <a:gridCol w="388809"/>
                <a:gridCol w="696050"/>
                <a:gridCol w="435032"/>
                <a:gridCol w="696050"/>
                <a:gridCol w="435032"/>
                <a:gridCol w="696050"/>
                <a:gridCol w="435032"/>
                <a:gridCol w="870063"/>
              </a:tblGrid>
              <a:tr h="1428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Agrupación Social del Lugar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Comunidad Campesina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Comunidad Indígena o Pueblo Indígena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Propietario(s</a:t>
                      </a:r>
                      <a:r>
                        <a:rPr lang="es-MX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) Privado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28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400" b="0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ST (ha)</a:t>
                      </a:r>
                      <a:endParaRPr lang="es-MX" sz="1400" b="0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400" b="0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ST (ha)</a:t>
                      </a:r>
                      <a:endParaRPr lang="es-MX" sz="1400" b="0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400" b="0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ST (ha)</a:t>
                      </a:r>
                      <a:endParaRPr lang="es-MX" sz="1400" b="0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ST (ha)</a:t>
                      </a:r>
                      <a:endParaRPr lang="es-MX" sz="1400" b="0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 (ha)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Beni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2,517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2,517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La Paz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4,210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4,210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Pando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32,557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11,000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393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43,950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Santa Cruz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116,233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116,233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Tarija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503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503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TOTAL</a:t>
                      </a:r>
                      <a:r>
                        <a:rPr lang="es-MX" sz="1400" u="none" strike="noStrike" baseline="0" dirty="0" smtClean="0">
                          <a:effectLst/>
                        </a:rPr>
                        <a:t> GENERAL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4,210</a:t>
                      </a: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6</a:t>
                      </a: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35,073</a:t>
                      </a: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11</a:t>
                      </a: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127,233</a:t>
                      </a: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896</a:t>
                      </a: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20</a:t>
                      </a: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167,411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104976"/>
              </p:ext>
            </p:extLst>
          </p:nvPr>
        </p:nvGraphicFramePr>
        <p:xfrm>
          <a:off x="985870" y="4070176"/>
          <a:ext cx="5242314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6156176" y="4509120"/>
            <a:ext cx="2818375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/>
              <a:t>Con relación a la  Gestión 2012 se incremento un 11%  en numero de PGMF pero se disminuyo un 15% en superficie</a:t>
            </a:r>
          </a:p>
          <a:p>
            <a:pPr algn="just"/>
            <a:endParaRPr lang="es-MX" sz="1400" b="1" dirty="0" smtClean="0"/>
          </a:p>
          <a:p>
            <a:pPr algn="ctr"/>
            <a:r>
              <a:rPr lang="es-MX" sz="1400" b="1" dirty="0" smtClean="0"/>
              <a:t>Gestión 2012</a:t>
            </a:r>
          </a:p>
          <a:p>
            <a:pPr algn="just"/>
            <a:r>
              <a:rPr lang="es-MX" sz="1400" b="1" dirty="0" smtClean="0"/>
              <a:t> N° PGMF 18</a:t>
            </a:r>
          </a:p>
          <a:p>
            <a:pPr algn="just"/>
            <a:r>
              <a:rPr lang="es-MX" sz="1400" b="1" dirty="0" smtClean="0"/>
              <a:t>Sup.:  196.857 has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273422"/>
            <a:ext cx="79488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Superficie y Número de PGMF&lt;200has</a:t>
            </a:r>
            <a:r>
              <a:rPr kumimoji="0" lang="es-MX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Aprobados por Usuario y Dpto.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(A </a:t>
            </a:r>
            <a:r>
              <a:rPr lang="es-MX" b="1" dirty="0" smtClean="0">
                <a:solidFill>
                  <a:srgbClr val="0033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junio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de 2013)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7509"/>
              </p:ext>
            </p:extLst>
          </p:nvPr>
        </p:nvGraphicFramePr>
        <p:xfrm>
          <a:off x="1907704" y="908720"/>
          <a:ext cx="6264697" cy="307276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01515"/>
                <a:gridCol w="375379"/>
                <a:gridCol w="634217"/>
                <a:gridCol w="654722"/>
                <a:gridCol w="606606"/>
                <a:gridCol w="639523"/>
                <a:gridCol w="606606"/>
                <a:gridCol w="639523"/>
                <a:gridCol w="606606"/>
              </a:tblGrid>
              <a:tr h="295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Comunidad Campesina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Comunidad Indígena o Pueblo Indígena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Propietario (s) Privado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33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4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 (ha)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 (ha)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 (ha)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 (ha)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Beni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1,001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50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31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1,716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50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2,767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Chuquisaca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98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98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Cochabamba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423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423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La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191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134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269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594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Santa Cruz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399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247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112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4,839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116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5,486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Tarija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179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179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 smtClean="0">
                          <a:effectLst/>
                        </a:rPr>
                        <a:t>TOTAL GENERAL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u="none" strike="noStrike">
                          <a:effectLst/>
                        </a:rPr>
                        <a:t>20</a:t>
                      </a: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u="none" strike="noStrike" dirty="0">
                          <a:effectLst/>
                        </a:rPr>
                        <a:t>1,591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u="none" strike="noStrike" dirty="0">
                          <a:effectLst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u="none" strike="noStrike">
                          <a:effectLst/>
                        </a:rPr>
                        <a:t>432</a:t>
                      </a:r>
                      <a:endParaRPr lang="es-MX" sz="14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u="none" strike="noStrike" dirty="0">
                          <a:effectLst/>
                        </a:rPr>
                        <a:t>167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u="none" strike="noStrike" dirty="0">
                          <a:effectLst/>
                        </a:rPr>
                        <a:t>7,524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u="none" strike="noStrike" dirty="0">
                          <a:effectLst/>
                        </a:rPr>
                        <a:t>192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u="none" strike="noStrike" dirty="0">
                          <a:effectLst/>
                        </a:rPr>
                        <a:t>9,547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097572"/>
              </p:ext>
            </p:extLst>
          </p:nvPr>
        </p:nvGraphicFramePr>
        <p:xfrm>
          <a:off x="3419872" y="4009045"/>
          <a:ext cx="45720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467544" y="4149079"/>
            <a:ext cx="2808312" cy="2520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/>
              <a:t>Con relación al 1er.Sem de la Gestión 2012 en numero de PGMF_p aprobados aumentó en un 81% y en relación a la superficie un 24.5%.</a:t>
            </a:r>
          </a:p>
          <a:p>
            <a:pPr algn="just"/>
            <a:endParaRPr lang="es-MX" sz="1400" b="1" dirty="0" smtClean="0"/>
          </a:p>
          <a:p>
            <a:pPr algn="ctr"/>
            <a:r>
              <a:rPr lang="es-MX" sz="1400" b="1" dirty="0" smtClean="0"/>
              <a:t>Gestión 2012</a:t>
            </a:r>
          </a:p>
          <a:p>
            <a:pPr algn="just"/>
            <a:r>
              <a:rPr lang="es-MX" sz="1400" b="1" dirty="0" smtClean="0"/>
              <a:t> N° PGMF_p 106</a:t>
            </a:r>
          </a:p>
          <a:p>
            <a:pPr algn="just"/>
            <a:r>
              <a:rPr lang="es-MX" sz="1400" b="1" dirty="0" smtClean="0"/>
              <a:t>Sup.:  7.668 has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28662" y="71414"/>
            <a:ext cx="8515352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4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2.1.2. PLANES Operativos Anuales Forestales (</a:t>
            </a:r>
            <a:r>
              <a:rPr lang="es-MX" sz="2400" b="1" cap="all" spc="-1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pOAf</a:t>
            </a:r>
            <a:r>
              <a:rPr lang="es-MX" sz="24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)</a:t>
            </a:r>
            <a:endParaRPr kumimoji="0" lang="es-ES" sz="24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474770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Superficie y Número de POAF</a:t>
            </a:r>
            <a:r>
              <a:rPr kumimoji="0" lang="es-MX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Aprobados por Usuario y Dpto.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</a:t>
            </a:r>
            <a:r>
              <a:rPr lang="es-MX" b="1" dirty="0" smtClean="0">
                <a:solidFill>
                  <a:srgbClr val="0033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A junio de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2013)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853876"/>
              </p:ext>
            </p:extLst>
          </p:nvPr>
        </p:nvGraphicFramePr>
        <p:xfrm>
          <a:off x="1072682" y="1196752"/>
          <a:ext cx="7747790" cy="265557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44326"/>
                <a:gridCol w="366859"/>
                <a:gridCol w="733718"/>
                <a:gridCol w="341999"/>
                <a:gridCol w="758578"/>
                <a:gridCol w="440231"/>
                <a:gridCol w="692689"/>
                <a:gridCol w="334517"/>
                <a:gridCol w="586975"/>
                <a:gridCol w="513603"/>
                <a:gridCol w="733718"/>
                <a:gridCol w="366859"/>
                <a:gridCol w="733718"/>
              </a:tblGrid>
              <a:tr h="3238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Agrupación Social del Lugar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Comunidad Campesina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Comunidad Indígena o Pueblo Indígena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Empresa Forestal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Propietario (s) Privado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33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SA (ha)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SA (ha)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SA (ha)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SA (ha)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SA (ha)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 (ha)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Beni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3,292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2,631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40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2,801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75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8,724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Chuquisaca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60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31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91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Cochabamba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156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540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229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926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La Paz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641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2,037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134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1,518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2,441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44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6,771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Pando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8,811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573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4,211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493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30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14,087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Santa Cruz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2,737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708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4,457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5,029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135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8,186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167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21,117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Tarija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68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68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 smtClean="0">
                          <a:effectLst/>
                        </a:rPr>
                        <a:t>TOTAL</a:t>
                      </a:r>
                      <a:r>
                        <a:rPr lang="es-MX" sz="1200" b="1" u="none" strike="noStrike" baseline="0" dirty="0" smtClean="0">
                          <a:effectLst/>
                        </a:rPr>
                        <a:t> GENERAL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9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3,378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97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15,004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>
                          <a:effectLst/>
                        </a:rPr>
                        <a:t>27</a:t>
                      </a:r>
                      <a:endParaRPr lang="es-MX" sz="12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8,395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>
                          <a:effectLst/>
                        </a:rPr>
                        <a:t>10</a:t>
                      </a:r>
                      <a:endParaRPr lang="es-MX" sz="12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>
                          <a:effectLst/>
                        </a:rPr>
                        <a:t>10,758</a:t>
                      </a:r>
                      <a:endParaRPr lang="es-MX" sz="12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201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14,248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>
                          <a:effectLst/>
                        </a:rPr>
                        <a:t>344</a:t>
                      </a:r>
                      <a:endParaRPr lang="es-MX" sz="12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51,783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663190"/>
              </p:ext>
            </p:extLst>
          </p:nvPr>
        </p:nvGraphicFramePr>
        <p:xfrm>
          <a:off x="945749" y="3933056"/>
          <a:ext cx="457200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5724128" y="4221088"/>
            <a:ext cx="3312368" cy="239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/>
              <a:t>Con relación a la  Gestión 2012 se incremento un 56%  en numero de POAF aprobados y un 2% en superficie</a:t>
            </a:r>
          </a:p>
          <a:p>
            <a:pPr algn="just"/>
            <a:endParaRPr lang="es-MX" sz="1400" b="1" dirty="0" smtClean="0"/>
          </a:p>
          <a:p>
            <a:pPr algn="ctr"/>
            <a:r>
              <a:rPr lang="es-MX" sz="1400" b="1" dirty="0" smtClean="0"/>
              <a:t>Gestión 2012 </a:t>
            </a:r>
          </a:p>
          <a:p>
            <a:pPr algn="just"/>
            <a:r>
              <a:rPr lang="es-MX" sz="1400" b="1" dirty="0" smtClean="0"/>
              <a:t>N° POAF 220</a:t>
            </a:r>
          </a:p>
          <a:p>
            <a:pPr algn="just"/>
            <a:r>
              <a:rPr lang="es-MX" sz="1400" b="1" dirty="0" smtClean="0"/>
              <a:t>Sup.:  50.823 has</a:t>
            </a:r>
            <a:endParaRPr lang="es-MX" sz="1400" dirty="0" smtClean="0"/>
          </a:p>
          <a:p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82066"/>
            <a:ext cx="84604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	Volúmenes autorizados en los POAF</a:t>
            </a:r>
            <a:r>
              <a:rPr kumimoji="0" lang="es-MX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a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probados por tipo de Usuario (m3r)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(A </a:t>
            </a:r>
            <a:r>
              <a:rPr lang="es-MX" b="1" dirty="0" smtClean="0">
                <a:solidFill>
                  <a:srgbClr val="0033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Junio de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2013)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57889"/>
              </p:ext>
            </p:extLst>
          </p:nvPr>
        </p:nvGraphicFramePr>
        <p:xfrm>
          <a:off x="962387" y="955947"/>
          <a:ext cx="8064893" cy="209740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01484"/>
                <a:gridCol w="1405343"/>
                <a:gridCol w="1012859"/>
                <a:gridCol w="1506630"/>
                <a:gridCol w="1012859"/>
                <a:gridCol w="1012859"/>
                <a:gridCol w="1012859"/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Agrupación Social del Lugar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Comunidad Campesina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Comunidad Indígena o Pueblo Indígena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Empresa Forestal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Propietario (s) Privado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Beni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45,884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27,927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44,575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118,386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Chuquisaca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715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159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874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Cochabamba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3,581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14,909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6,949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25,439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La Paz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9,175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19,398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3,952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16,752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29,880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79,156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Pando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124,061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6,037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60,631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3,955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194,684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Santa Cruz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28,181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11,660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56,836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30,716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106,546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233,938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Tarija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1,672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1,672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 smtClean="0">
                          <a:effectLst/>
                        </a:rPr>
                        <a:t>TOTAL</a:t>
                      </a:r>
                      <a:r>
                        <a:rPr lang="es-MX" sz="1200" b="1" u="none" strike="noStrike" baseline="0" dirty="0" smtClean="0">
                          <a:effectLst/>
                        </a:rPr>
                        <a:t> GENERAL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37,356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204,584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110,376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108,099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193,735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654,149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793175"/>
              </p:ext>
            </p:extLst>
          </p:nvPr>
        </p:nvGraphicFramePr>
        <p:xfrm>
          <a:off x="3923928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1083940" y="4293096"/>
            <a:ext cx="2623963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 smtClean="0"/>
              <a:t>Con relación a la  Gestión 2012 se incremento un 15%  del volumen aprobado</a:t>
            </a:r>
          </a:p>
          <a:p>
            <a:pPr algn="just"/>
            <a:endParaRPr lang="es-MX" sz="1600" b="1" dirty="0" smtClean="0"/>
          </a:p>
          <a:p>
            <a:r>
              <a:rPr lang="es-MX" sz="1600" b="1" dirty="0" smtClean="0"/>
              <a:t> 1er.Sem Gestión 2012</a:t>
            </a:r>
          </a:p>
          <a:p>
            <a:pPr algn="just"/>
            <a:r>
              <a:rPr lang="es-MX" sz="1600" b="1" dirty="0" smtClean="0"/>
              <a:t>Vol.: 568.024 m3r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555776" y="471155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Segoe UI" pitchFamily="34" charset="0"/>
                <a:cs typeface="Segoe UI" pitchFamily="34" charset="0"/>
              </a:rPr>
              <a:t>Volumen de madera en troza (m</a:t>
            </a:r>
            <a:r>
              <a:rPr kumimoji="0" lang="es-MX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ea typeface="Segoe UI" pitchFamily="34" charset="0"/>
                <a:cs typeface="Segoe UI" pitchFamily="34" charset="0"/>
              </a:rPr>
              <a:t>3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Segoe UI" pitchFamily="34" charset="0"/>
                <a:cs typeface="Segoe UI" pitchFamily="34" charset="0"/>
              </a:rPr>
              <a:t>r) </a:t>
            </a:r>
            <a:r>
              <a:rPr lang="es-MX" b="1" dirty="0" smtClean="0">
                <a:solidFill>
                  <a:srgbClr val="003300"/>
                </a:solidFill>
                <a:ea typeface="Segoe UI" pitchFamily="34" charset="0"/>
                <a:cs typeface="Segoe UI" pitchFamily="34" charset="0"/>
              </a:rPr>
              <a:t> rodeada</a:t>
            </a:r>
            <a:endParaRPr kumimoji="0" lang="es-B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solidFill>
                  <a:srgbClr val="003300"/>
                </a:solidFill>
                <a:ea typeface="Segoe UI" pitchFamily="34" charset="0"/>
                <a:cs typeface="Segoe UI" pitchFamily="34" charset="0"/>
              </a:rPr>
              <a:t>(Primer Semestre Gestión 2013)</a:t>
            </a:r>
            <a:endParaRPr kumimoji="0" lang="es-B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228184" y="5877272"/>
            <a:ext cx="2123728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1er.Sem Gestión 2012</a:t>
            </a:r>
          </a:p>
          <a:p>
            <a:pPr algn="ctr"/>
            <a:endParaRPr lang="es-MX" sz="1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s-MX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Vol.: 185.989 m3r</a:t>
            </a:r>
            <a:endParaRPr lang="es-MX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1043608" y="1340768"/>
            <a:ext cx="7704856" cy="4320480"/>
            <a:chOff x="1043608" y="1340768"/>
            <a:chExt cx="7704856" cy="4320480"/>
          </a:xfrm>
        </p:grpSpPr>
        <p:graphicFrame>
          <p:nvGraphicFramePr>
            <p:cNvPr id="9" name="3 Gráfico"/>
            <p:cNvGraphicFramePr/>
            <p:nvPr/>
          </p:nvGraphicFramePr>
          <p:xfrm>
            <a:off x="1043608" y="1340768"/>
            <a:ext cx="7704856" cy="4320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 Box 1"/>
            <p:cNvSpPr txBox="1">
              <a:spLocks noChangeArrowheads="1"/>
            </p:cNvSpPr>
            <p:nvPr/>
          </p:nvSpPr>
          <p:spPr bwMode="auto">
            <a:xfrm>
              <a:off x="5580112" y="1556792"/>
              <a:ext cx="3024336" cy="86409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</a:rPr>
                <a:t>Total: </a:t>
              </a:r>
              <a:r>
                <a:rPr kumimoji="0" lang="es-BO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</a:rPr>
                <a:t>269.404</a:t>
              </a:r>
              <a:r>
                <a:rPr kumimoji="0" lang="es-BO" sz="16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</a:rPr>
                <a:t> </a:t>
              </a:r>
              <a:r>
                <a:rPr kumimoji="0" lang="es-ES_tradnl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</a:rPr>
                <a:t>m³r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_tradnl" sz="1600" b="1" dirty="0" smtClean="0">
                  <a:latin typeface="Segoe UI" pitchFamily="34" charset="0"/>
                </a:rPr>
                <a:t>d</a:t>
              </a:r>
              <a:r>
                <a:rPr kumimoji="0" lang="es-ES_tradnl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</a:rPr>
                <a:t>e madera rodeada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_tradnl" sz="1600" b="1" dirty="0" smtClean="0">
                  <a:latin typeface="Segoe UI" pitchFamily="34" charset="0"/>
                </a:rPr>
                <a:t>45 % más que el 2012</a:t>
              </a:r>
              <a:endPara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39752" y="162880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4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44,2 %</a:t>
              </a:r>
              <a:endParaRPr lang="es-BO" sz="1400" b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131840" y="2564904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4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29,3 %</a:t>
              </a:r>
              <a:endParaRPr lang="es-BO" sz="1400" b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067944" y="3501008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4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13,2 %</a:t>
              </a:r>
              <a:endParaRPr lang="es-BO" sz="1400" b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076056" y="3933056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4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5,9 %</a:t>
              </a:r>
              <a:endParaRPr lang="es-BO" sz="1400" b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012160" y="4005064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4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5,9 %</a:t>
              </a:r>
              <a:endParaRPr lang="es-BO" sz="1400" b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948264" y="4365104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4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1,1 %</a:t>
              </a:r>
              <a:endParaRPr lang="es-BO" sz="1400" b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7884368" y="4365104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4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0,4 %</a:t>
              </a:r>
              <a:endParaRPr lang="es-BO" sz="1400" b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/>
          <p:nvPr/>
        </p:nvGraphicFramePr>
        <p:xfrm>
          <a:off x="1547664" y="1340768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95736" y="188640"/>
            <a:ext cx="5616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Segoe UI" pitchFamily="34" charset="0"/>
                <a:cs typeface="Segoe UI" pitchFamily="34" charset="0"/>
              </a:rPr>
              <a:t>Las 12 </a:t>
            </a:r>
            <a:r>
              <a:rPr lang="es-MX" b="1" dirty="0" smtClean="0">
                <a:solidFill>
                  <a:srgbClr val="003300"/>
                </a:solidFill>
                <a:ea typeface="Segoe UI" pitchFamily="34" charset="0"/>
                <a:cs typeface="Segoe UI" pitchFamily="34" charset="0"/>
              </a:rPr>
              <a:t>especies  con mayor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Segoe UI" pitchFamily="34" charset="0"/>
                <a:cs typeface="Segoe UI" pitchFamily="34" charset="0"/>
              </a:rPr>
              <a:t>volumen de madera en troza (m</a:t>
            </a:r>
            <a:r>
              <a:rPr kumimoji="0" lang="es-MX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ea typeface="Segoe UI" pitchFamily="34" charset="0"/>
                <a:cs typeface="Segoe UI" pitchFamily="34" charset="0"/>
              </a:rPr>
              <a:t>3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Segoe UI" pitchFamily="34" charset="0"/>
                <a:cs typeface="Segoe UI" pitchFamily="34" charset="0"/>
              </a:rPr>
              <a:t>r) </a:t>
            </a:r>
            <a:r>
              <a:rPr lang="es-MX" b="1" dirty="0" smtClean="0">
                <a:solidFill>
                  <a:srgbClr val="003300"/>
                </a:solidFill>
                <a:ea typeface="Segoe UI" pitchFamily="34" charset="0"/>
                <a:cs typeface="Segoe UI" pitchFamily="34" charset="0"/>
              </a:rPr>
              <a:t> rodeada</a:t>
            </a:r>
            <a:endParaRPr kumimoji="0" lang="es-B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solidFill>
                  <a:srgbClr val="003300"/>
                </a:solidFill>
                <a:ea typeface="Segoe UI" pitchFamily="34" charset="0"/>
                <a:cs typeface="Segoe UI" pitchFamily="34" charset="0"/>
              </a:rPr>
              <a:t>(Primer Semestre Gestión 2013)</a:t>
            </a:r>
            <a:endParaRPr kumimoji="0" lang="es-B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868144" y="2348880"/>
            <a:ext cx="262778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1er.Sem Gestión 2012:</a:t>
            </a:r>
          </a:p>
          <a:p>
            <a:pPr algn="ctr"/>
            <a:endParaRPr lang="es-MX" sz="1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s-MX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Ochoo: Vol.: 23.290 m3r</a:t>
            </a:r>
          </a:p>
          <a:p>
            <a:r>
              <a:rPr lang="es-MX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Tajibo: Vol. 17.200 m3r</a:t>
            </a:r>
          </a:p>
          <a:p>
            <a:r>
              <a:rPr lang="es-MX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Curupau: Vol. 9.670 m3r</a:t>
            </a:r>
            <a:endParaRPr lang="es-MX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03648" y="0"/>
            <a:ext cx="7172300" cy="789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0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2.1.3. EMISIÓN DE CERTIFICADOS FORESTALES DE ORIGEN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all" spc="-10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Primer semestre gestión 2013</a:t>
            </a:r>
            <a:endParaRPr kumimoji="0" lang="es-ES" sz="20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5220072" y="3068960"/>
            <a:ext cx="3024336" cy="1080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Total de </a:t>
            </a:r>
            <a:r>
              <a:rPr kumimoji="0" lang="es-MX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CFO´s</a:t>
            </a:r>
            <a:r>
              <a:rPr kumimoji="0" lang="es-MX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 e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mitidos 50.369 Unidades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MX" sz="1600" b="1" dirty="0" smtClean="0">
                <a:solidFill>
                  <a:srgbClr val="000000"/>
                </a:solidFill>
                <a:latin typeface="Segoe UI" pitchFamily="34" charset="0"/>
              </a:rPr>
              <a:t>40% mas que el 2012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1043608" y="3652826"/>
            <a:ext cx="5112568" cy="3205174"/>
            <a:chOff x="1043608" y="3652826"/>
            <a:chExt cx="5112568" cy="3205174"/>
          </a:xfrm>
        </p:grpSpPr>
        <p:graphicFrame>
          <p:nvGraphicFramePr>
            <p:cNvPr id="13" name="12 Gráfico"/>
            <p:cNvGraphicFramePr/>
            <p:nvPr/>
          </p:nvGraphicFramePr>
          <p:xfrm>
            <a:off x="1043608" y="3652826"/>
            <a:ext cx="4572000" cy="32051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3923928" y="4725144"/>
              <a:ext cx="223224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rPr>
                <a:t>Por Departamento</a:t>
              </a:r>
              <a:endParaRPr kumimoji="0" lang="es-B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B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2051720" y="1052736"/>
            <a:ext cx="4660000" cy="2743200"/>
            <a:chOff x="2051720" y="1052736"/>
            <a:chExt cx="4660000" cy="2743200"/>
          </a:xfrm>
        </p:grpSpPr>
        <p:graphicFrame>
          <p:nvGraphicFramePr>
            <p:cNvPr id="12" name="11 Gráfico"/>
            <p:cNvGraphicFramePr/>
            <p:nvPr/>
          </p:nvGraphicFramePr>
          <p:xfrm>
            <a:off x="2051720" y="105273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4139952" y="2215317"/>
              <a:ext cx="25717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rPr>
                <a:t>Por tipo de CFOs</a:t>
              </a:r>
              <a:endParaRPr kumimoji="0" lang="es-B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B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5425836" y="5580628"/>
            <a:ext cx="3430132" cy="1016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1er.Sem Gestión 2012: 35.995 </a:t>
            </a:r>
            <a:r>
              <a:rPr lang="es-MX" sz="1400" b="1" dirty="0" err="1" smtClean="0"/>
              <a:t>CFO´s</a:t>
            </a:r>
            <a:endParaRPr lang="es-MX" sz="1400" b="1" dirty="0" smtClean="0"/>
          </a:p>
          <a:p>
            <a:pPr algn="ctr"/>
            <a:endParaRPr lang="es-MX" sz="1400" b="1" dirty="0" smtClean="0"/>
          </a:p>
          <a:p>
            <a:r>
              <a:rPr lang="es-MX" sz="1400" b="1" dirty="0" smtClean="0"/>
              <a:t>CFOA: 60% mas que el 2012</a:t>
            </a:r>
          </a:p>
          <a:p>
            <a:r>
              <a:rPr lang="es-MX" sz="1400" b="1" dirty="0" smtClean="0"/>
              <a:t>CFOB: 29% mas que el 2012</a:t>
            </a:r>
          </a:p>
          <a:p>
            <a:r>
              <a:rPr lang="es-MX" sz="1400" b="1" dirty="0" smtClean="0"/>
              <a:t>CFOD: 51%  mas que el 2012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27146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28662" y="71414"/>
            <a:ext cx="807249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2.2. </a:t>
            </a:r>
            <a:r>
              <a:rPr kumimoji="0" lang="es-ES" sz="2000" b="1" i="0" u="none" strike="noStrike" kern="1200" cap="all" spc="-10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Dinámica de la administración</a:t>
            </a:r>
            <a:r>
              <a:rPr kumimoji="0" lang="es-ES" sz="2000" b="1" i="0" u="none" strike="noStrike" kern="1200" cap="all" spc="-10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 de los derechos AGRARIOS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000" b="1" i="0" u="none" strike="noStrike" kern="1200" cap="all" spc="-10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0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2.2.1. PLAN DE ORDENAMIENTO PREDIAL (</a:t>
            </a:r>
            <a:r>
              <a:rPr lang="es-MX" sz="2000" b="1" cap="all" spc="-1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pOP</a:t>
            </a:r>
            <a:r>
              <a:rPr lang="es-MX" sz="20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)</a:t>
            </a:r>
            <a:endParaRPr kumimoji="0" lang="es-ES" sz="20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27784" y="950553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POP </a:t>
            </a:r>
            <a:r>
              <a:rPr lang="es-MX" b="1" dirty="0" smtClean="0">
                <a:solidFill>
                  <a:srgbClr val="0033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Evaluados y aprobados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(Primer Semestre Gestión 2013)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61905"/>
              </p:ext>
            </p:extLst>
          </p:nvPr>
        </p:nvGraphicFramePr>
        <p:xfrm>
          <a:off x="2123728" y="1700808"/>
          <a:ext cx="4536504" cy="11144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82420"/>
                <a:gridCol w="724107"/>
                <a:gridCol w="2029977"/>
              </a:tblGrid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4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Superficie (ha)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Cochabamba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61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Pando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696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Santa Cruz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65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102,129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 smtClean="0">
                          <a:effectLst/>
                        </a:rPr>
                        <a:t>TOTAL</a:t>
                      </a:r>
                      <a:r>
                        <a:rPr lang="es-MX" sz="1400" b="1" u="none" strike="noStrike" baseline="0" dirty="0" smtClean="0">
                          <a:effectLst/>
                        </a:rPr>
                        <a:t> GENERAL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68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102,885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353809"/>
              </p:ext>
            </p:extLst>
          </p:nvPr>
        </p:nvGraphicFramePr>
        <p:xfrm>
          <a:off x="3888588" y="3636387"/>
          <a:ext cx="51125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1064600" y="3502071"/>
            <a:ext cx="3816424" cy="16561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Comparando con la gestión 2012 se incremento un 423 % en relación a la cantidad de documentos aprobados y un 172 % en la superficie.</a:t>
            </a:r>
            <a:endParaRPr lang="es-MX" dirty="0"/>
          </a:p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00100" y="139432"/>
            <a:ext cx="8515352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4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2.2.2. PLANES de desmontes (</a:t>
            </a:r>
            <a:r>
              <a:rPr lang="es-MX" sz="2400" b="1" cap="all" spc="-1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pdm</a:t>
            </a:r>
            <a:r>
              <a:rPr lang="es-MX" sz="24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)</a:t>
            </a:r>
            <a:endParaRPr kumimoji="0" lang="es-ES" sz="24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91680" y="581362"/>
            <a:ext cx="6624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Planes de Desmonte autorizados por departamento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(A </a:t>
            </a:r>
            <a:r>
              <a:rPr lang="es-MX" b="1" dirty="0" smtClean="0">
                <a:solidFill>
                  <a:srgbClr val="0033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Junio de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2013)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1640" y="5972306"/>
            <a:ext cx="2376264" cy="69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1er.Sem Gestión 2012:</a:t>
            </a:r>
          </a:p>
          <a:p>
            <a:r>
              <a:rPr lang="es-MX" sz="1200" dirty="0" smtClean="0"/>
              <a:t>N° 441</a:t>
            </a:r>
          </a:p>
          <a:p>
            <a:r>
              <a:rPr lang="es-MX" sz="1200" dirty="0" smtClean="0"/>
              <a:t>Sup.:  7.318 has</a:t>
            </a:r>
            <a:endParaRPr lang="es-MX" sz="12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43608" y="3861048"/>
            <a:ext cx="35914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Segoe UI" pitchFamily="34" charset="0"/>
                <a:cs typeface="Segoe UI" pitchFamily="34" charset="0"/>
              </a:rPr>
              <a:t>PDM </a:t>
            </a:r>
            <a:r>
              <a:rPr lang="es-ES" sz="1400" b="1" dirty="0">
                <a:latin typeface="Segoe UI" pitchFamily="34" charset="0"/>
                <a:cs typeface="Segoe UI" pitchFamily="34" charset="0"/>
              </a:rPr>
              <a:t>autorizados por tipo de usuario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(A </a:t>
            </a:r>
            <a:r>
              <a:rPr lang="es-MX" sz="1400" b="1" dirty="0" smtClean="0">
                <a:solidFill>
                  <a:srgbClr val="0033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Junio de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2013)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08789"/>
              </p:ext>
            </p:extLst>
          </p:nvPr>
        </p:nvGraphicFramePr>
        <p:xfrm>
          <a:off x="1043608" y="1196752"/>
          <a:ext cx="7711440" cy="2565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2728"/>
                <a:gridCol w="394352"/>
                <a:gridCol w="1045808"/>
                <a:gridCol w="612703"/>
                <a:gridCol w="1259505"/>
                <a:gridCol w="432048"/>
                <a:gridCol w="1215224"/>
                <a:gridCol w="512968"/>
                <a:gridCol w="936104"/>
              </a:tblGrid>
              <a:tr h="3935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Mayor a 5 ha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Menor a 5 ha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Desmontes no Agropecuarios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35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Superficie</a:t>
                      </a:r>
                    </a:p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Superficie</a:t>
                      </a:r>
                    </a:p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Superficie</a:t>
                      </a:r>
                    </a:p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Superficie</a:t>
                      </a:r>
                    </a:p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17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Beni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37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203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 dirty="0">
                          <a:effectLst/>
                        </a:rPr>
                        <a:t>819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204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857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Chuquisaca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Cochabamba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31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67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118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La Paz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89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286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 dirty="0">
                          <a:effectLst/>
                        </a:rPr>
                        <a:t>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91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306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Pando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 dirty="0">
                          <a:effectLst/>
                        </a:rPr>
                        <a:t>16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107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68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 dirty="0">
                          <a:effectLst/>
                        </a:rPr>
                        <a:t>175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Santa Cruz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8,909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 dirty="0">
                          <a:effectLst/>
                        </a:rPr>
                        <a:t>396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1,316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45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428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 dirty="0">
                          <a:effectLst/>
                        </a:rPr>
                        <a:t>10,270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Tarija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230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91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 dirty="0">
                          <a:effectLst/>
                        </a:rPr>
                        <a:t>255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>
                          <a:effectLst/>
                        </a:rPr>
                        <a:t>48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 dirty="0">
                          <a:effectLst/>
                        </a:rPr>
                        <a:t>93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u="none" strike="noStrike" dirty="0">
                          <a:effectLst/>
                        </a:rPr>
                        <a:t>533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 smtClean="0">
                          <a:effectLst/>
                        </a:rPr>
                        <a:t>TOTAL</a:t>
                      </a:r>
                      <a:r>
                        <a:rPr lang="es-MX" sz="1200" b="1" u="none" strike="noStrike" baseline="0" dirty="0" smtClean="0">
                          <a:effectLst/>
                        </a:rPr>
                        <a:t> GENERAL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>
                          <a:effectLst/>
                        </a:rPr>
                        <a:t>26</a:t>
                      </a:r>
                      <a:endParaRPr lang="es-MX" sz="12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9,208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819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2,871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16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203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861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u="none" strike="noStrike" dirty="0">
                          <a:effectLst/>
                        </a:rPr>
                        <a:t>12,281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71298"/>
              </p:ext>
            </p:extLst>
          </p:nvPr>
        </p:nvGraphicFramePr>
        <p:xfrm>
          <a:off x="1043608" y="4293096"/>
          <a:ext cx="3492500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2294"/>
                <a:gridCol w="588206"/>
                <a:gridCol w="762000"/>
              </a:tblGrid>
              <a:tr h="1333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Usuario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Superficie (ha)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Comunidad Campesina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413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1,475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Comunidad Indígena o Pueblo Indígena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254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880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Empresa Petrolera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25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Propietario (s) Privado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191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9,901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Total general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861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12,281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60430"/>
              </p:ext>
            </p:extLst>
          </p:nvPr>
        </p:nvGraphicFramePr>
        <p:xfrm>
          <a:off x="4470587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428728" y="1000108"/>
            <a:ext cx="7498080" cy="84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Avances y resultados</a:t>
            </a:r>
            <a:b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OBJETIVO DE GESTIÓN 1</a:t>
            </a:r>
            <a:endParaRPr kumimoji="0" lang="es-ES" sz="28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42976" y="2714620"/>
            <a:ext cx="771530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S" sz="2400" dirty="0" smtClean="0">
                <a:latin typeface="Segoe UI" pitchFamily="34" charset="0"/>
                <a:cs typeface="Segoe UI" pitchFamily="34" charset="0"/>
              </a:rPr>
              <a:t>Consolidar una institución capaz de transitar hacia el nuevo sistema de protección, administración y desarrollo integral de los bosques y tierra, a través del desarrollo de capacidades institucionales tanto técnicas, tecnológicas e  infraestructura.</a:t>
            </a:r>
            <a:endParaRPr lang="es-ES" sz="2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428728" y="1000108"/>
            <a:ext cx="7498080" cy="84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Avances y resultados</a:t>
            </a:r>
            <a:b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OBJETIVO DE GESTIÓN </a:t>
            </a: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3</a:t>
            </a:r>
            <a:endParaRPr kumimoji="0" lang="es-ES" sz="28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14414" y="2000240"/>
            <a:ext cx="7715304" cy="4572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Segoe UI" pitchFamily="34" charset="0"/>
                <a:cs typeface="Segoe UI" pitchFamily="34" charset="0"/>
              </a:rPr>
              <a:t>Ejecutar el sistema nacional integrado de fiscalización de los derechos otorgados para el uso y aprovechamiento de los bosques y tierras, a través de planes </a:t>
            </a:r>
            <a:r>
              <a:rPr lang="es-ES" sz="2400" dirty="0" err="1" smtClean="0">
                <a:latin typeface="Segoe UI" pitchFamily="34" charset="0"/>
                <a:cs typeface="Segoe UI" pitchFamily="34" charset="0"/>
              </a:rPr>
              <a:t>macroregionales</a:t>
            </a: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 de inspección a derechos, operaciones combinadas con apoyo de tecnologías de información y comunicación </a:t>
            </a:r>
            <a:r>
              <a:rPr lang="es-ES" sz="2400" dirty="0" err="1" smtClean="0">
                <a:latin typeface="Segoe UI" pitchFamily="34" charset="0"/>
                <a:cs typeface="Segoe UI" pitchFamily="34" charset="0"/>
              </a:rPr>
              <a:t>geoespacial</a:t>
            </a: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 algn="just"/>
            <a:endParaRPr lang="es-ES" sz="2400" dirty="0" smtClean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es-ES" sz="2400" dirty="0" smtClean="0">
                <a:latin typeface="Segoe UI" pitchFamily="34" charset="0"/>
                <a:cs typeface="Segoe UI" pitchFamily="34" charset="0"/>
              </a:rPr>
              <a:t>Desarrollar la estrategia Nacional de control de las actividades de aprovechamiento y uso de los bosques y tierras, basados en operaciones de control territorial y uso de tecnología de información y comunicación.</a:t>
            </a:r>
            <a:endParaRPr lang="es-ES" sz="2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097208" y="260648"/>
            <a:ext cx="8515352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3.1. RESULTADOS DE LA FUERZA DE DEFENSA DEL MEDIO AMBIENTE Y BOSQUE (FUDEMAB)</a:t>
            </a:r>
            <a:endParaRPr kumimoji="0" lang="es-ES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5816" y="764704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Presencia Militar en Oficinas de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la ABT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(Primer Semestre Gestión 2013)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48876" y="3573016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Operativos con el apoyo militar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(Primer Semestre Gestión 2013)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63688" y="1412776"/>
          <a:ext cx="6454600" cy="1962912"/>
        </p:xfrm>
        <a:graphic>
          <a:graphicData uri="http://schemas.openxmlformats.org/drawingml/2006/table">
            <a:tbl>
              <a:tblPr/>
              <a:tblGrid>
                <a:gridCol w="3442391"/>
                <a:gridCol w="1218390"/>
                <a:gridCol w="1793819"/>
              </a:tblGrid>
              <a:tr h="359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Ubicación de Oficinas</a:t>
                      </a:r>
                      <a:endParaRPr lang="es-E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Cantidad de Oficinas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Cantidad de Efectivos Militares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Oficina Nacional (UNCOA)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3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Puesto Fijos de Control Forestal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10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50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Seguridad de instalaciones de la ABT</a:t>
                      </a:r>
                      <a:endParaRPr lang="es-E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2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6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Oficina Departamentales (UDCOA)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7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7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Unidad Operativa de Bosque </a:t>
                      </a:r>
                      <a:r>
                        <a:rPr lang="es-MX" sz="1400" dirty="0" err="1" smtClean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Guarayos</a:t>
                      </a:r>
                      <a:endParaRPr lang="es-E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9</a:t>
                      </a:r>
                      <a:endParaRPr lang="es-E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TOTAL DE EFECTIVOS</a:t>
                      </a:r>
                      <a:endParaRPr lang="es-E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 </a:t>
                      </a:r>
                      <a:endParaRPr lang="es-E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75</a:t>
                      </a:r>
                      <a:endParaRPr lang="es-E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979712" y="4149080"/>
          <a:ext cx="6048672" cy="2453640"/>
        </p:xfrm>
        <a:graphic>
          <a:graphicData uri="http://schemas.openxmlformats.org/drawingml/2006/table">
            <a:tbl>
              <a:tblPr/>
              <a:tblGrid>
                <a:gridCol w="1692172"/>
                <a:gridCol w="2254585"/>
                <a:gridCol w="21019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Departamento</a:t>
                      </a:r>
                      <a:endParaRPr lang="es-E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Cantidad de Operativos de Control Forestal</a:t>
                      </a:r>
                      <a:endParaRPr lang="es-E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Cantidad de Operativos al Control de Quemas</a:t>
                      </a:r>
                      <a:endParaRPr lang="es-E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Santa Cruz</a:t>
                      </a:r>
                      <a:endParaRPr lang="es-E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endParaRPr lang="es-ES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Beni</a:t>
                      </a:r>
                      <a:endParaRPr lang="es-E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La Paz</a:t>
                      </a:r>
                      <a:endParaRPr lang="es-E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Chuquisaca</a:t>
                      </a:r>
                      <a:endParaRPr lang="es-E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</a:t>
                      </a:r>
                      <a:endParaRPr lang="es-MX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Cochabamba</a:t>
                      </a:r>
                      <a:endParaRPr lang="es-E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Tarija</a:t>
                      </a:r>
                      <a:endParaRPr lang="es-E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Pando</a:t>
                      </a:r>
                      <a:endParaRPr lang="es-ES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TOTALES</a:t>
                      </a:r>
                      <a:endParaRPr lang="es-ES" sz="14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</a:t>
                      </a:r>
                      <a:endParaRPr lang="es-ES" sz="14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28648" y="188640"/>
            <a:ext cx="851535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360363" lvl="3"/>
            <a:r>
              <a:rPr lang="es-MX" sz="20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3.2. RESULTADOS DEL Monitoreo A LA DEFORESTACION</a:t>
            </a:r>
          </a:p>
          <a:p>
            <a:pPr marL="360363" lvl="3" algn="ctr"/>
            <a:endParaRPr lang="es-BO" sz="2000" b="1" spc="-100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16171" r="21788" b="13750"/>
          <a:stretch/>
        </p:blipFill>
        <p:spPr bwMode="auto">
          <a:xfrm>
            <a:off x="0" y="1268761"/>
            <a:ext cx="4716016" cy="558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06188"/>
              </p:ext>
            </p:extLst>
          </p:nvPr>
        </p:nvGraphicFramePr>
        <p:xfrm>
          <a:off x="4717132" y="1484784"/>
          <a:ext cx="4248472" cy="3352131"/>
        </p:xfrm>
        <a:graphic>
          <a:graphicData uri="http://schemas.openxmlformats.org/drawingml/2006/table">
            <a:tbl>
              <a:tblPr/>
              <a:tblGrid>
                <a:gridCol w="1379790"/>
                <a:gridCol w="1430738"/>
                <a:gridCol w="1437944"/>
              </a:tblGrid>
              <a:tr h="924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Dpto.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Superficie Deforestada hasta el año 2011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Superficie Deforestada en el año 2012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18">
                <a:tc>
                  <a:txBody>
                    <a:bodyPr/>
                    <a:lstStyle/>
                    <a:p>
                      <a:pPr algn="l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Santa Cruz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4.548.537,6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104.814,5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58">
                <a:tc>
                  <a:txBody>
                    <a:bodyPr/>
                    <a:lstStyle/>
                    <a:p>
                      <a:pPr algn="l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326.909,0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81.431,2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70">
                <a:tc>
                  <a:txBody>
                    <a:bodyPr/>
                    <a:lstStyle/>
                    <a:p>
                      <a:pPr algn="l" rtl="0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Cochabamba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321.353,3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1.626,8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17">
                <a:tc>
                  <a:txBody>
                    <a:bodyPr/>
                    <a:lstStyle/>
                    <a:p>
                      <a:pPr algn="l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Tarija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183.375,1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3.581,1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17">
                <a:tc>
                  <a:txBody>
                    <a:bodyPr/>
                    <a:lstStyle/>
                    <a:p>
                      <a:pPr algn="l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Pando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172.312,4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2.269,8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17">
                <a:tc>
                  <a:txBody>
                    <a:bodyPr/>
                    <a:lstStyle/>
                    <a:p>
                      <a:pPr algn="l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La Paz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85.106,9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6.441,1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17">
                <a:tc>
                  <a:txBody>
                    <a:bodyPr/>
                    <a:lstStyle/>
                    <a:p>
                      <a:pPr algn="l" rtl="0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Chuquisaca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49.616,5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4.129,4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40">
                <a:tc>
                  <a:txBody>
                    <a:bodyPr/>
                    <a:lstStyle/>
                    <a:p>
                      <a:pPr algn="l" rtl="0" fontAlgn="b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TOTALES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5.687.210,8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204.293,8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6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372200" y="96758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Focos de Calor por tipo de uso </a:t>
            </a:r>
            <a:endParaRPr lang="es-BO" sz="1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940152" y="1541904"/>
          <a:ext cx="3024336" cy="2103120"/>
        </p:xfrm>
        <a:graphic>
          <a:graphicData uri="http://schemas.openxmlformats.org/drawingml/2006/table">
            <a:tbl>
              <a:tblPr/>
              <a:tblGrid>
                <a:gridCol w="1152128"/>
                <a:gridCol w="1080120"/>
                <a:gridCol w="792088"/>
              </a:tblGrid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1" dirty="0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Calibri"/>
                        </a:rPr>
                        <a:t>FOCOS DE CALOR</a:t>
                      </a:r>
                      <a:endParaRPr lang="es-E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1" dirty="0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Calibri"/>
                        </a:rPr>
                        <a:t>PORCENTAJE </a:t>
                      </a:r>
                      <a:endParaRPr lang="es-E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1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Calibri"/>
                        </a:rPr>
                        <a:t>Focos calor</a:t>
                      </a:r>
                      <a:endParaRPr lang="es-ES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>
                          <a:latin typeface="Segoe UI"/>
                          <a:ea typeface="Times New Roman"/>
                          <a:cs typeface="Calibri"/>
                        </a:rPr>
                        <a:t>Ganadería</a:t>
                      </a:r>
                      <a:endParaRPr lang="es-ES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1367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dirty="0">
                          <a:latin typeface="Segoe UI"/>
                          <a:ea typeface="Times New Roman"/>
                          <a:cs typeface="Calibri"/>
                        </a:rPr>
                        <a:t>Agrícola</a:t>
                      </a:r>
                      <a:endParaRPr lang="es-E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>
                          <a:latin typeface="Segoe UI"/>
                          <a:ea typeface="Times New Roman"/>
                          <a:cs typeface="Calibri"/>
                        </a:rPr>
                        <a:t>TPFP</a:t>
                      </a:r>
                      <a:endParaRPr lang="es-ES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>
                          <a:latin typeface="Segoe UI"/>
                          <a:ea typeface="Times New Roman"/>
                          <a:cs typeface="Calibri"/>
                        </a:rPr>
                        <a:t>Reservas Forestales</a:t>
                      </a:r>
                      <a:endParaRPr lang="es-ES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>
                          <a:latin typeface="Segoe UI"/>
                          <a:ea typeface="Times New Roman"/>
                          <a:cs typeface="Calibri"/>
                        </a:rPr>
                        <a:t>Áreas Protegidas</a:t>
                      </a:r>
                      <a:endParaRPr lang="es-ES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1" dirty="0">
                          <a:latin typeface="Segoe UI"/>
                          <a:ea typeface="Times New Roman"/>
                          <a:cs typeface="Calibri"/>
                        </a:rPr>
                        <a:t>Total</a:t>
                      </a:r>
                      <a:endParaRPr lang="es-E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1" dirty="0">
                          <a:latin typeface="Segoe UI"/>
                          <a:ea typeface="Times New Roman"/>
                          <a:cs typeface="Calibri"/>
                        </a:rPr>
                        <a:t>100</a:t>
                      </a:r>
                      <a:endParaRPr lang="es-E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1" dirty="0" smtClean="0">
                          <a:latin typeface="Segoe UI"/>
                          <a:ea typeface="Times New Roman"/>
                          <a:cs typeface="Calibri"/>
                        </a:rPr>
                        <a:t>2.098</a:t>
                      </a:r>
                      <a:endParaRPr lang="es-ES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4 Gráfico"/>
          <p:cNvGraphicFramePr/>
          <p:nvPr/>
        </p:nvGraphicFramePr>
        <p:xfrm>
          <a:off x="5868144" y="4409729"/>
          <a:ext cx="3275856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682330" y="0"/>
            <a:ext cx="400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b="1" dirty="0" smtClean="0"/>
              <a:t>Focos de Calor por Dpto. </a:t>
            </a:r>
          </a:p>
          <a:p>
            <a:pPr algn="ctr"/>
            <a:r>
              <a:rPr lang="es-BO" b="1" dirty="0" smtClean="0"/>
              <a:t>(Primer Semestre 2013)</a:t>
            </a:r>
            <a:endParaRPr lang="es-BO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300192" y="393305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Focos de Calor por mes</a:t>
            </a:r>
            <a:endParaRPr lang="es-BO" sz="1600" dirty="0"/>
          </a:p>
        </p:txBody>
      </p:sp>
      <p:sp>
        <p:nvSpPr>
          <p:cNvPr id="12" name="11 Rectángulo"/>
          <p:cNvSpPr/>
          <p:nvPr/>
        </p:nvSpPr>
        <p:spPr>
          <a:xfrm>
            <a:off x="3563888" y="6237312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1er.Sem Gestión 2012:</a:t>
            </a:r>
          </a:p>
          <a:p>
            <a:pPr algn="ctr"/>
            <a:r>
              <a:rPr lang="es-MX" sz="1200" dirty="0" smtClean="0"/>
              <a:t>1710 Focos de Calor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0" y="0"/>
            <a:ext cx="5832648" cy="6858000"/>
            <a:chOff x="-972616" y="908720"/>
            <a:chExt cx="5832648" cy="6858000"/>
          </a:xfrm>
        </p:grpSpPr>
        <p:grpSp>
          <p:nvGrpSpPr>
            <p:cNvPr id="16" name="15 Grupo"/>
            <p:cNvGrpSpPr/>
            <p:nvPr/>
          </p:nvGrpSpPr>
          <p:grpSpPr>
            <a:xfrm>
              <a:off x="-972616" y="908720"/>
              <a:ext cx="5796136" cy="6858000"/>
              <a:chOff x="0" y="0"/>
              <a:chExt cx="5796136" cy="6858000"/>
            </a:xfrm>
          </p:grpSpPr>
          <p:pic>
            <p:nvPicPr>
              <p:cNvPr id="5" name="4 Imagen"/>
              <p:cNvPicPr/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96136" cy="6858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3" name="12 CuadroTexto"/>
              <p:cNvSpPr txBox="1"/>
              <p:nvPr/>
            </p:nvSpPr>
            <p:spPr>
              <a:xfrm>
                <a:off x="3707904" y="332656"/>
                <a:ext cx="3770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BO" sz="1000" dirty="0" smtClean="0"/>
                  <a:t>769</a:t>
                </a:r>
                <a:endParaRPr lang="es-BO" sz="1000" dirty="0"/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3923928" y="980728"/>
                <a:ext cx="3770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BO" sz="1000" dirty="0" smtClean="0"/>
                  <a:t>107</a:t>
                </a:r>
                <a:endParaRPr lang="es-BO" sz="1000" dirty="0"/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4211960" y="1022539"/>
                <a:ext cx="3129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BO" sz="1000" dirty="0" smtClean="0"/>
                  <a:t>58</a:t>
                </a:r>
                <a:endParaRPr lang="es-BO" sz="1000" dirty="0"/>
              </a:p>
            </p:txBody>
          </p:sp>
        </p:grpSp>
        <p:sp>
          <p:nvSpPr>
            <p:cNvPr id="17" name="Text Box 1"/>
            <p:cNvSpPr txBox="1">
              <a:spLocks noChangeArrowheads="1"/>
            </p:cNvSpPr>
            <p:nvPr/>
          </p:nvSpPr>
          <p:spPr bwMode="auto">
            <a:xfrm>
              <a:off x="3059832" y="908720"/>
              <a:ext cx="1800200" cy="548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BO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egoe UI" pitchFamily="34" charset="0"/>
                </a:rPr>
                <a:t>2.098 Focos de Calor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s-BO" sz="1200" b="1" dirty="0" smtClean="0">
                  <a:solidFill>
                    <a:srgbClr val="000000"/>
                  </a:solidFill>
                  <a:latin typeface="Segoe UI" pitchFamily="34" charset="0"/>
                </a:rPr>
                <a:t>22% mas en el 2013</a:t>
              </a:r>
              <a:endParaRPr kumimoji="0" lang="es-B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8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00100" y="214290"/>
            <a:ext cx="8515352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4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3.3. Control y Fiscalización en bosques</a:t>
            </a:r>
            <a:endParaRPr kumimoji="0" lang="es-ES" sz="24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53404" y="723473"/>
            <a:ext cx="2472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Inspecciones de Control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200" b="1" dirty="0" smtClean="0">
                <a:solidFill>
                  <a:srgbClr val="003300"/>
                </a:solidFill>
                <a:latin typeface="Segoe UI" pitchFamily="34" charset="0"/>
                <a:cs typeface="Segoe UI" pitchFamily="34" charset="0"/>
              </a:rPr>
              <a:t>Primer Semestre Gestión 2013</a:t>
            </a:r>
            <a:endParaRPr kumimoji="0" lang="es-B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43608" y="5337303"/>
            <a:ext cx="2232248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1er.Sem Gestión 2012:</a:t>
            </a:r>
          </a:p>
          <a:p>
            <a:pPr algn="ctr"/>
            <a:r>
              <a:rPr lang="es-MX" sz="1400" dirty="0" smtClean="0"/>
              <a:t>682 inspecciones de control </a:t>
            </a:r>
            <a:endParaRPr lang="es-MX" sz="1400" dirty="0"/>
          </a:p>
        </p:txBody>
      </p:sp>
      <p:graphicFrame>
        <p:nvGraphicFramePr>
          <p:cNvPr id="13" name="3 Gráfico"/>
          <p:cNvGraphicFramePr/>
          <p:nvPr>
            <p:extLst>
              <p:ext uri="{D42A27DB-BD31-4B8C-83A1-F6EECF244321}">
                <p14:modId xmlns:p14="http://schemas.microsoft.com/office/powerpoint/2010/main" val="3537297099"/>
              </p:ext>
            </p:extLst>
          </p:nvPr>
        </p:nvGraphicFramePr>
        <p:xfrm>
          <a:off x="755576" y="1268760"/>
          <a:ext cx="63904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791580" y="4444114"/>
            <a:ext cx="2736304" cy="5760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</a:rPr>
              <a:t>1.282 inspecciones de Control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BO" sz="1400" b="1" dirty="0" smtClean="0">
                <a:latin typeface="Segoe UI" pitchFamily="34" charset="0"/>
              </a:rPr>
              <a:t>87% mas que en el 2013</a:t>
            </a:r>
            <a:endParaRPr kumimoji="0" lang="es-ES_tradn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2853245253"/>
              </p:ext>
            </p:extLst>
          </p:nvPr>
        </p:nvGraphicFramePr>
        <p:xfrm>
          <a:off x="3826325" y="3185491"/>
          <a:ext cx="5364088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7146032" y="5174722"/>
            <a:ext cx="1818456" cy="5847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378 Inspecciones de fiscalización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870676" y="2663334"/>
            <a:ext cx="29434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Inspecciones de Fiscalización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200" b="1" dirty="0" smtClean="0">
                <a:solidFill>
                  <a:srgbClr val="003300"/>
                </a:solidFill>
                <a:latin typeface="Segoe UI" pitchFamily="34" charset="0"/>
                <a:cs typeface="Segoe UI" pitchFamily="34" charset="0"/>
              </a:rPr>
              <a:t>Primer Semestre Gestión 2013</a:t>
            </a:r>
            <a:endParaRPr kumimoji="0" lang="es-B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840700" y="6029999"/>
            <a:ext cx="1979712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1er.Sem Gestión 2012:</a:t>
            </a:r>
          </a:p>
          <a:p>
            <a:pPr algn="ctr"/>
            <a:r>
              <a:rPr lang="es-MX" sz="1400" dirty="0" smtClean="0"/>
              <a:t>N° 513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8251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55776" y="332656"/>
            <a:ext cx="496855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Segoe UI" pitchFamily="34" charset="0"/>
              </a:rPr>
              <a:t>RESULTADOS DE INSPECTORÍAS  FORESTALES </a:t>
            </a:r>
          </a:p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Segoe UI" pitchFamily="34" charset="0"/>
              </a:rPr>
              <a:t>AUTORIZACIONES</a:t>
            </a:r>
            <a:r>
              <a:rPr kumimoji="0" lang="es-MX" sz="12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Segoe UI" pitchFamily="34" charset="0"/>
              </a:rPr>
              <a:t> TRANSITORIAS ESPECIALES (ATE) </a:t>
            </a:r>
            <a:r>
              <a:rPr lang="es-MX" sz="1200" b="1" dirty="0" smtClean="0">
                <a:ea typeface="Times New Roman" pitchFamily="18" charset="0"/>
                <a:cs typeface="Segoe UI" pitchFamily="34" charset="0"/>
              </a:rPr>
              <a:t>y en TIOC</a:t>
            </a:r>
            <a:r>
              <a:rPr kumimoji="0" lang="es-MX" sz="12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Segoe UI" pitchFamily="34" charset="0"/>
              </a:rPr>
              <a:t> </a:t>
            </a:r>
          </a:p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MX" sz="1200" b="1" baseline="0" dirty="0" smtClean="0">
              <a:cs typeface="Segoe UI" pitchFamily="34" charset="0"/>
            </a:endParaRPr>
          </a:p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80 % de las concesiones evaluadas</a:t>
            </a:r>
            <a:endParaRPr kumimoji="0" lang="es-BO" sz="2000" b="0" i="0" u="none" strike="noStrike" cap="none" normalizeH="0" baseline="0" dirty="0" smtClean="0">
              <a:ln>
                <a:noFill/>
              </a:ln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32407"/>
              </p:ext>
            </p:extLst>
          </p:nvPr>
        </p:nvGraphicFramePr>
        <p:xfrm>
          <a:off x="1043608" y="2348880"/>
          <a:ext cx="7920881" cy="354068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174266"/>
                <a:gridCol w="1421193"/>
                <a:gridCol w="1224029"/>
                <a:gridCol w="1381312"/>
                <a:gridCol w="720081"/>
              </a:tblGrid>
              <a:tr h="805766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u="none" strike="noStrike" dirty="0">
                          <a:solidFill>
                            <a:schemeClr val="bg1"/>
                          </a:solidFill>
                        </a:rPr>
                        <a:t>RESULTADOS DE LA UNIDAD DE INSPECTORIA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u="none" strike="noStrike" dirty="0">
                          <a:solidFill>
                            <a:schemeClr val="bg1"/>
                          </a:solidFill>
                        </a:rPr>
                        <a:t>Cumplimiento 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u="none" strike="noStrike" dirty="0">
                          <a:solidFill>
                            <a:schemeClr val="bg1"/>
                          </a:solidFill>
                        </a:rPr>
                        <a:t>Cumplimiento Parcial 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u="none" strike="noStrike" dirty="0">
                          <a:solidFill>
                            <a:schemeClr val="bg1"/>
                          </a:solidFill>
                        </a:rPr>
                        <a:t>Incumplimiento 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u="none" strike="noStrike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95756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400" u="none" strike="noStrike" dirty="0" smtClean="0"/>
                        <a:t>RESOLUCIONES ADMINISTRATIVAS EMITIDAS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u="none" strike="noStrike"/>
                        <a:t>3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u="none" strike="noStrike"/>
                        <a:t>12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u="none" strike="noStrike"/>
                        <a:t>7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 dirty="0"/>
                        <a:t>22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400" u="none" strike="noStrike" dirty="0" smtClean="0"/>
                        <a:t>EMISION </a:t>
                      </a:r>
                      <a:r>
                        <a:rPr lang="es-BO" sz="1400" u="none" strike="noStrike" dirty="0"/>
                        <a:t>DE INFORME TECNICO EN ATE 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u="none" strike="noStrike" dirty="0"/>
                        <a:t>5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u="none" strike="noStrike"/>
                        <a:t>2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u="none" strike="noStrike" dirty="0"/>
                        <a:t>4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/>
                        <a:t>11</a:t>
                      </a:r>
                      <a:endParaRPr lang="es-BO" sz="1400" b="1" i="0" u="none" strike="noStrike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114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400" u="none" strike="noStrike"/>
                        <a:t>EMISION DE INFORME TECNICO EN TIOC 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/>
                        <a:t> 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u="none" strike="noStrike"/>
                        <a:t>1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u="none" strike="noStrike"/>
                        <a:t>2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/>
                        <a:t>3</a:t>
                      </a:r>
                      <a:endParaRPr lang="es-BO" sz="1400" b="1" i="0" u="none" strike="noStrike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400" u="none" strike="noStrike" dirty="0"/>
                        <a:t>INSPECTORIAS PLANIFICADAS PARA LA GESTION 2013 (ATE) 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/>
                        <a:t> 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/>
                        <a:t> 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/>
                        <a:t> 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u="none" strike="noStrike" dirty="0"/>
                        <a:t>9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algn="ctr" rtl="0" fontAlgn="t"/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TOTALES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8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15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13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45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2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600" y="44624"/>
            <a:ext cx="8515352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4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3.4. PRODUCTOS Y MEDIOS DE PERPETRACIÓN INTERVENIDOS</a:t>
            </a:r>
            <a:endParaRPr kumimoji="0" lang="es-ES" sz="24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6" name="Rectangle 61"/>
          <p:cNvSpPr>
            <a:spLocks noChangeArrowheads="1"/>
          </p:cNvSpPr>
          <p:nvPr/>
        </p:nvSpPr>
        <p:spPr bwMode="auto">
          <a:xfrm>
            <a:off x="2143108" y="928670"/>
            <a:ext cx="4429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15816" y="517902"/>
            <a:ext cx="52560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Madera aserrada intervenida provisionalmente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cs typeface="Segoe UI" pitchFamily="34" charset="0"/>
              </a:rPr>
              <a:t>(Primer</a:t>
            </a:r>
            <a:r>
              <a:rPr kumimoji="0" lang="es-MX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cs typeface="Segoe UI" pitchFamily="34" charset="0"/>
              </a:rPr>
              <a:t> Semestre Gestión 2013)</a:t>
            </a:r>
            <a:endParaRPr kumimoji="0" lang="es-B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899592" y="6165304"/>
            <a:ext cx="5688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egoe UI" pitchFamily="34" charset="0"/>
              </a:rPr>
              <a:t> (*) La comparación con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Segoe UI" pitchFamily="34" charset="0"/>
              </a:rPr>
              <a:t> el equivalente en número de camiones tiene el propósito de ilustrar la cantidad de madera aserrada decomisada.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egoe UI" pitchFamily="34" charset="0"/>
              </a:rPr>
              <a:t> Se considera que un tráiler transporta una media de 10.000 pt. de madera aserrada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62801" y="5733256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1er.Sem Gestión 2012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dirty="0" smtClean="0"/>
              <a:t>1.430.792 Pt</a:t>
            </a:r>
            <a:endParaRPr lang="es-MX" sz="1400" dirty="0"/>
          </a:p>
        </p:txBody>
      </p:sp>
      <p:graphicFrame>
        <p:nvGraphicFramePr>
          <p:cNvPr id="12" name="1 Gráfico"/>
          <p:cNvGraphicFramePr/>
          <p:nvPr/>
        </p:nvGraphicFramePr>
        <p:xfrm>
          <a:off x="1619672" y="1340768"/>
          <a:ext cx="72728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3275856" y="1621110"/>
            <a:ext cx="3816424" cy="87178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829.444 </a:t>
            </a:r>
            <a:r>
              <a:rPr lang="es-ES" sz="1400" b="1" dirty="0">
                <a:solidFill>
                  <a:srgbClr val="000000"/>
                </a:solidFill>
                <a:latin typeface="Segoe UI" pitchFamily="34" charset="0"/>
              </a:rPr>
              <a:t>p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t madera </a:t>
            </a:r>
            <a:r>
              <a:rPr lang="es-ES" sz="1400" b="1" dirty="0">
                <a:solidFill>
                  <a:srgbClr val="000000"/>
                </a:solidFill>
                <a:latin typeface="Segoe UI" pitchFamily="34" charset="0"/>
              </a:rPr>
              <a:t>a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serrada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dirty="0">
                <a:solidFill>
                  <a:srgbClr val="000000"/>
                </a:solidFill>
                <a:latin typeface="Segoe UI" pitchFamily="34" charset="0"/>
              </a:rPr>
              <a:t>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quivalente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a 82 camiones tipo tráiler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b="1" dirty="0">
              <a:solidFill>
                <a:srgbClr val="000000"/>
              </a:solidFill>
              <a:latin typeface="Segoe U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Menos 58% que en la gestión 2012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5618" y="517902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Madera </a:t>
            </a:r>
            <a:r>
              <a:rPr lang="es-MX" b="1" dirty="0" smtClean="0">
                <a:solidFill>
                  <a:srgbClr val="0033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en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troza intervenidos provisionalmente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solidFill>
                  <a:srgbClr val="003300"/>
                </a:solidFill>
                <a:latin typeface="Segoe UI" pitchFamily="34" charset="0"/>
                <a:cs typeface="Segoe UI" pitchFamily="34" charset="0"/>
              </a:rPr>
              <a:t>(Primer Semestre Gestión 2013)</a:t>
            </a:r>
            <a:endParaRPr kumimoji="0" lang="es-B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600" y="6237312"/>
            <a:ext cx="5688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egoe UI" pitchFamily="34" charset="0"/>
              </a:rPr>
              <a:t>La comparación con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Segoe UI" pitchFamily="34" charset="0"/>
              </a:rPr>
              <a:t> el equivalente en número de camiones tiene el propósito de ilustrar la cantidad de madera en troza decomisada. 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egoe UI" pitchFamily="34" charset="0"/>
              </a:rPr>
              <a:t> Se considera que un camión transporta una media de 35 m</a:t>
            </a:r>
            <a:r>
              <a:rPr kumimoji="0" lang="es-MX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egoe UI" pitchFamily="34" charset="0"/>
              </a:rPr>
              <a:t>3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egoe UI" pitchFamily="34" charset="0"/>
              </a:rPr>
              <a:t>r de troza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660232" y="5580629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1er.Sem Gestión 2012:</a:t>
            </a:r>
          </a:p>
          <a:p>
            <a:pPr algn="ctr"/>
            <a:r>
              <a:rPr lang="es-MX" sz="1400" dirty="0" smtClean="0"/>
              <a:t>5.585m3r</a:t>
            </a:r>
            <a:endParaRPr lang="es-MX" sz="1400" dirty="0"/>
          </a:p>
        </p:txBody>
      </p:sp>
      <p:graphicFrame>
        <p:nvGraphicFramePr>
          <p:cNvPr id="9" name="2 Gráfico"/>
          <p:cNvGraphicFramePr/>
          <p:nvPr/>
        </p:nvGraphicFramePr>
        <p:xfrm>
          <a:off x="1187624" y="1196752"/>
          <a:ext cx="73448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 CuadroTexto"/>
          <p:cNvSpPr txBox="1"/>
          <p:nvPr/>
        </p:nvSpPr>
        <p:spPr>
          <a:xfrm>
            <a:off x="2771800" y="1844824"/>
            <a:ext cx="3888432" cy="122413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BO" sz="1400" b="1" dirty="0" smtClean="0"/>
              <a:t>9.876 </a:t>
            </a:r>
            <a:r>
              <a:rPr lang="es-BO" sz="1400" b="1" dirty="0"/>
              <a:t>m3r</a:t>
            </a:r>
            <a:r>
              <a:rPr lang="es-BO" sz="1400" b="1" baseline="0" dirty="0"/>
              <a:t> </a:t>
            </a:r>
            <a:r>
              <a:rPr lang="es-BO" sz="1400" b="1" baseline="0" dirty="0" smtClean="0"/>
              <a:t>madera </a:t>
            </a:r>
            <a:r>
              <a:rPr lang="es-BO" sz="1400" b="1" baseline="0" dirty="0"/>
              <a:t>en troza </a:t>
            </a:r>
            <a:endParaRPr lang="es-BO" sz="1400" b="1" baseline="0" dirty="0" smtClean="0"/>
          </a:p>
          <a:p>
            <a:pPr algn="ctr"/>
            <a:r>
              <a:rPr lang="es-BO" sz="1400" b="1" baseline="0" dirty="0" smtClean="0"/>
              <a:t>equivalente </a:t>
            </a:r>
            <a:r>
              <a:rPr lang="es-BO" sz="1400" b="1" baseline="0" dirty="0"/>
              <a:t>a </a:t>
            </a:r>
            <a:r>
              <a:rPr lang="es-BO" sz="1400" b="1" baseline="0" dirty="0" smtClean="0"/>
              <a:t>282 </a:t>
            </a:r>
            <a:r>
              <a:rPr lang="es-BO" sz="1400" b="1" baseline="0" dirty="0"/>
              <a:t>camiones tipo </a:t>
            </a:r>
            <a:r>
              <a:rPr lang="es-BO" sz="1400" b="1" baseline="0" dirty="0" smtClean="0"/>
              <a:t>tráiler.</a:t>
            </a:r>
          </a:p>
          <a:p>
            <a:pPr algn="ctr"/>
            <a:endParaRPr lang="es-BO" sz="1400" b="1" dirty="0"/>
          </a:p>
          <a:p>
            <a:pPr algn="ctr"/>
            <a:r>
              <a:rPr lang="es-BO" sz="1400" b="1" baseline="0" dirty="0" smtClean="0"/>
              <a:t>Incremento del 77%</a:t>
            </a:r>
            <a:r>
              <a:rPr lang="es-BO" sz="1400" b="1" dirty="0" smtClean="0"/>
              <a:t> con relación a la gestión 2012</a:t>
            </a:r>
            <a:r>
              <a:rPr lang="es-BO" sz="1400" b="1" baseline="0" dirty="0" smtClean="0"/>
              <a:t> </a:t>
            </a:r>
          </a:p>
          <a:p>
            <a:pPr algn="ctr"/>
            <a:endParaRPr lang="es-BO" sz="1400" b="1" dirty="0"/>
          </a:p>
        </p:txBody>
      </p:sp>
    </p:spTree>
    <p:extLst>
      <p:ext uri="{BB962C8B-B14F-4D97-AF65-F5344CB8AC3E}">
        <p14:creationId xmlns:p14="http://schemas.microsoft.com/office/powerpoint/2010/main" val="9975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91020" y="188640"/>
            <a:ext cx="6142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Medios de perpetración intervenidos provisionalmente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solidFill>
                  <a:srgbClr val="003300"/>
                </a:solidFill>
                <a:latin typeface="Segoe UI" pitchFamily="34" charset="0"/>
                <a:cs typeface="Segoe UI" pitchFamily="34" charset="0"/>
              </a:rPr>
              <a:t>(Primer Semestre Gestión 2013)</a:t>
            </a:r>
            <a:endParaRPr kumimoji="0" lang="es-B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244148" y="5561856"/>
            <a:ext cx="25763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1er.Sem  Gestión 2012</a:t>
            </a:r>
          </a:p>
          <a:p>
            <a:pPr algn="ctr"/>
            <a:endParaRPr lang="es-MX" sz="1600" dirty="0" smtClean="0"/>
          </a:p>
          <a:p>
            <a:r>
              <a:rPr lang="es-MX" sz="1600" dirty="0" smtClean="0"/>
              <a:t>160 medios de perpetración</a:t>
            </a:r>
            <a:endParaRPr lang="es-MX" sz="1600" dirty="0"/>
          </a:p>
        </p:txBody>
      </p:sp>
      <p:graphicFrame>
        <p:nvGraphicFramePr>
          <p:cNvPr id="11" name="3 Gráfico"/>
          <p:cNvGraphicFramePr/>
          <p:nvPr/>
        </p:nvGraphicFramePr>
        <p:xfrm>
          <a:off x="1187624" y="980728"/>
          <a:ext cx="637593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96"/>
          <p:cNvSpPr txBox="1">
            <a:spLocks noChangeArrowheads="1"/>
          </p:cNvSpPr>
          <p:nvPr/>
        </p:nvSpPr>
        <p:spPr bwMode="auto">
          <a:xfrm>
            <a:off x="1907704" y="5633864"/>
            <a:ext cx="2448272" cy="7200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B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</a:rPr>
              <a:t>259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</a:rPr>
              <a:t>medios intervenidos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400" b="1" dirty="0" smtClean="0">
                <a:latin typeface="Segoe UI" pitchFamily="34" charset="0"/>
              </a:rPr>
              <a:t>61% mas que en el 2012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451453" y="1556792"/>
            <a:ext cx="2880320" cy="2592288"/>
            <a:chOff x="6263680" y="1988840"/>
            <a:chExt cx="2880320" cy="2592288"/>
          </a:xfrm>
        </p:grpSpPr>
        <p:graphicFrame>
          <p:nvGraphicFramePr>
            <p:cNvPr id="6" name="1 Gráfico"/>
            <p:cNvGraphicFramePr/>
            <p:nvPr>
              <p:extLst>
                <p:ext uri="{D42A27DB-BD31-4B8C-83A1-F6EECF244321}">
                  <p14:modId xmlns:p14="http://schemas.microsoft.com/office/powerpoint/2010/main" val="1943746949"/>
                </p:ext>
              </p:extLst>
            </p:nvPr>
          </p:nvGraphicFramePr>
          <p:xfrm>
            <a:off x="6263680" y="2636912"/>
            <a:ext cx="2880320" cy="1872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7020272" y="2127267"/>
              <a:ext cx="21237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Segoe UI" pitchFamily="34" charset="0"/>
                  <a:ea typeface="Times New Roman" pitchFamily="18" charset="0"/>
                  <a:cs typeface="Segoe UI" pitchFamily="34" charset="0"/>
                </a:rPr>
                <a:t>Camiones Intervenidos por Dpto.</a:t>
              </a:r>
              <a:endParaRPr kumimoji="0" lang="es-B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6372200" y="1988840"/>
              <a:ext cx="2699792" cy="25922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</p:spTree>
    <p:extLst>
      <p:ext uri="{BB962C8B-B14F-4D97-AF65-F5344CB8AC3E}">
        <p14:creationId xmlns:p14="http://schemas.microsoft.com/office/powerpoint/2010/main" val="36629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00100" y="214290"/>
            <a:ext cx="8515352" cy="7664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0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3.5. procesos administrativos por infracciones forestales y agrarias</a:t>
            </a:r>
            <a:endParaRPr kumimoji="0" lang="es-ES" sz="20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00100" y="98072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Procesos Administrativos por tipo de Infracción</a:t>
            </a:r>
          </a:p>
          <a:p>
            <a:pPr algn="ctr"/>
            <a:r>
              <a:rPr lang="es-MX" sz="1400" b="1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Primer Semestre Gestión 2013</a:t>
            </a:r>
            <a:endParaRPr lang="es-ES" sz="1400" b="1" dirty="0">
              <a:solidFill>
                <a:schemeClr val="accent3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51512" y="3071810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Procesos Administrativos</a:t>
            </a:r>
          </a:p>
          <a:p>
            <a:pPr algn="ctr"/>
            <a:r>
              <a:rPr lang="es-MX" sz="1400" b="1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 por departamento</a:t>
            </a:r>
          </a:p>
          <a:p>
            <a:pPr algn="ctr"/>
            <a:r>
              <a:rPr lang="es-MX" sz="1400" b="1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Primer Semestre Gestión 2013</a:t>
            </a:r>
            <a:endParaRPr lang="es-ES" sz="1400" b="1" dirty="0">
              <a:solidFill>
                <a:schemeClr val="accent3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940152" y="1696212"/>
            <a:ext cx="2736304" cy="5086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</a:rPr>
              <a:t>Total procesos =445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9 Gráfico"/>
          <p:cNvGraphicFramePr/>
          <p:nvPr/>
        </p:nvGraphicFramePr>
        <p:xfrm>
          <a:off x="0" y="1357298"/>
          <a:ext cx="5612130" cy="293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Gráfico"/>
          <p:cNvGraphicFramePr/>
          <p:nvPr/>
        </p:nvGraphicFramePr>
        <p:xfrm>
          <a:off x="3905249" y="3714752"/>
          <a:ext cx="5238751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"/>
          <p:cNvSpPr/>
          <p:nvPr/>
        </p:nvSpPr>
        <p:spPr>
          <a:xfrm>
            <a:off x="1115616" y="5733256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1er.Sem Gestión 2012:</a:t>
            </a:r>
          </a:p>
          <a:p>
            <a:pPr algn="ctr"/>
            <a:endParaRPr lang="es-MX" sz="1400" dirty="0" smtClean="0"/>
          </a:p>
          <a:p>
            <a:r>
              <a:rPr lang="es-MX" sz="1400" dirty="0" smtClean="0"/>
              <a:t>946 procesos sancionadores iniciados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08112" y="-24"/>
            <a:ext cx="838842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200" b="1" i="0" u="none" strike="noStrike" kern="1200" cap="all" spc="-10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1.1. RESULTADOS DE LA REESTRUCTURACIÓN</a:t>
            </a:r>
            <a:r>
              <a:rPr kumimoji="0" lang="es-ES" sz="2200" b="1" i="0" u="none" strike="noStrike" kern="1200" cap="all" spc="-10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 INSTITUCIONAL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2910" y="751350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BO" b="1" dirty="0" smtClean="0">
                <a:latin typeface="Segoe UI" pitchFamily="34" charset="0"/>
                <a:cs typeface="Segoe UI" pitchFamily="34" charset="0"/>
              </a:rPr>
              <a:t>Reordenamiento en  las competencias y funciones en todos los niveles.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BO" dirty="0" smtClean="0">
                <a:latin typeface="Segoe UI" pitchFamily="34" charset="0"/>
                <a:cs typeface="Segoe UI" pitchFamily="34" charset="0"/>
              </a:rPr>
              <a:t>Manual de Operaciones y Funciones elaborado</a:t>
            </a:r>
          </a:p>
          <a:p>
            <a:pPr lvl="1" algn="just"/>
            <a:endParaRPr lang="es-BO" dirty="0" smtClean="0">
              <a:latin typeface="Segoe UI" pitchFamily="34" charset="0"/>
              <a:cs typeface="Segoe U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BO" b="1" dirty="0">
                <a:latin typeface="Segoe UI" pitchFamily="34" charset="0"/>
                <a:cs typeface="Segoe UI" pitchFamily="34" charset="0"/>
              </a:rPr>
              <a:t>Control y fiscalización a la aprobación de derechos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BO" dirty="0" smtClean="0">
              <a:latin typeface="Segoe UI" pitchFamily="34" charset="0"/>
              <a:cs typeface="Segoe UI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BO" dirty="0" smtClean="0">
                <a:latin typeface="Segoe UI" pitchFamily="34" charset="0"/>
                <a:cs typeface="Segoe UI" pitchFamily="34" charset="0"/>
              </a:rPr>
              <a:t>2013 </a:t>
            </a:r>
            <a:r>
              <a:rPr lang="es-BO" dirty="0">
                <a:latin typeface="Segoe UI" pitchFamily="34" charset="0"/>
                <a:cs typeface="Segoe UI" pitchFamily="34" charset="0"/>
              </a:rPr>
              <a:t>seguimiento a </a:t>
            </a:r>
            <a:r>
              <a:rPr lang="es-BO" dirty="0" smtClean="0">
                <a:latin typeface="Segoe UI" pitchFamily="34" charset="0"/>
                <a:cs typeface="Segoe UI" pitchFamily="34" charset="0"/>
              </a:rPr>
              <a:t>instrumentos </a:t>
            </a:r>
            <a:r>
              <a:rPr lang="es-BO" dirty="0">
                <a:latin typeface="Segoe UI" pitchFamily="34" charset="0"/>
                <a:cs typeface="Segoe UI" pitchFamily="34" charset="0"/>
              </a:rPr>
              <a:t>de gestión (POP, PGMF,. otros) aprobados. </a:t>
            </a:r>
            <a:endParaRPr lang="es-BO" dirty="0" smtClean="0">
              <a:latin typeface="Segoe UI" pitchFamily="34" charset="0"/>
              <a:cs typeface="Segoe UI" pitchFamily="34" charset="0"/>
            </a:endParaRPr>
          </a:p>
          <a:p>
            <a:pPr lvl="1" algn="just"/>
            <a:endParaRPr lang="es-BO" dirty="0">
              <a:latin typeface="Segoe UI" pitchFamily="34" charset="0"/>
              <a:cs typeface="Segoe U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BO" b="1" dirty="0" smtClean="0">
                <a:latin typeface="Segoe UI" pitchFamily="34" charset="0"/>
                <a:cs typeface="Segoe UI" pitchFamily="34" charset="0"/>
              </a:rPr>
              <a:t>Programa de desburocratización en la Otorgación de Derechos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BO" u="sng" dirty="0" smtClean="0">
                <a:latin typeface="Segoe UI" pitchFamily="34" charset="0"/>
                <a:cs typeface="Segoe UI" pitchFamily="34" charset="0"/>
              </a:rPr>
              <a:t>Protocolo de evaluación de </a:t>
            </a:r>
            <a:r>
              <a:rPr lang="es-BO" dirty="0" smtClean="0">
                <a:latin typeface="Segoe UI" pitchFamily="34" charset="0"/>
                <a:cs typeface="Segoe UI" pitchFamily="34" charset="0"/>
              </a:rPr>
              <a:t>instrumentos de gestión y operación </a:t>
            </a:r>
          </a:p>
          <a:p>
            <a:pPr marL="1200150" lvl="2" indent="-285750" algn="just">
              <a:buFont typeface="Arial" pitchFamily="34" charset="0"/>
              <a:buChar char="•"/>
            </a:pPr>
            <a:endParaRPr lang="es-BO" u="sng" dirty="0" smtClean="0">
              <a:latin typeface="Segoe UI" pitchFamily="34" charset="0"/>
              <a:cs typeface="Segoe UI" pitchFamily="34" charset="0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BO" u="sng" dirty="0" smtClean="0">
                <a:latin typeface="Segoe UI" pitchFamily="34" charset="0"/>
                <a:cs typeface="Segoe UI" pitchFamily="34" charset="0"/>
              </a:rPr>
              <a:t>Estandarización criterios </a:t>
            </a:r>
            <a:r>
              <a:rPr lang="es-BO" dirty="0" smtClean="0">
                <a:latin typeface="Segoe UI" pitchFamily="34" charset="0"/>
                <a:cs typeface="Segoe UI" pitchFamily="34" charset="0"/>
              </a:rPr>
              <a:t>proceso de evaluación </a:t>
            </a:r>
          </a:p>
          <a:p>
            <a:pPr marL="1200150" lvl="2" indent="-285750" algn="just">
              <a:buFont typeface="Arial" pitchFamily="34" charset="0"/>
              <a:buChar char="•"/>
            </a:pPr>
            <a:endParaRPr lang="es-BO" u="sng" dirty="0" smtClean="0">
              <a:latin typeface="Segoe UI" pitchFamily="34" charset="0"/>
              <a:cs typeface="Segoe UI" pitchFamily="34" charset="0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BO" u="sng" dirty="0" smtClean="0">
                <a:latin typeface="Segoe UI" pitchFamily="34" charset="0"/>
                <a:cs typeface="Segoe UI" pitchFamily="34" charset="0"/>
              </a:rPr>
              <a:t>Herramienta informática </a:t>
            </a:r>
            <a:r>
              <a:rPr lang="es-BO" dirty="0" smtClean="0">
                <a:latin typeface="Segoe UI" pitchFamily="34" charset="0"/>
                <a:cs typeface="Segoe UI" pitchFamily="34" charset="0"/>
              </a:rPr>
              <a:t>de levantamiento de tiempos y seguimiento al proceso de evaluación (CPRO)</a:t>
            </a:r>
          </a:p>
          <a:p>
            <a:pPr marL="1200150" lvl="2" indent="-285750" algn="just">
              <a:buFont typeface="Arial" pitchFamily="34" charset="0"/>
              <a:buChar char="•"/>
            </a:pPr>
            <a:endParaRPr lang="es-BO" dirty="0" smtClean="0">
              <a:latin typeface="Segoe UI" pitchFamily="34" charset="0"/>
              <a:cs typeface="Segoe UI" pitchFamily="34" charset="0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BO" dirty="0" smtClean="0">
                <a:latin typeface="Segoe UI" pitchFamily="34" charset="0"/>
                <a:cs typeface="Segoe UI" pitchFamily="34" charset="0"/>
              </a:rPr>
              <a:t>Se </a:t>
            </a:r>
            <a:r>
              <a:rPr lang="es-BO" dirty="0">
                <a:latin typeface="Segoe UI" pitchFamily="34" charset="0"/>
                <a:cs typeface="Segoe UI" pitchFamily="34" charset="0"/>
              </a:rPr>
              <a:t>capacito a 7 DD y 24 UOBTS (</a:t>
            </a:r>
            <a:r>
              <a:rPr lang="es-BO" b="1" dirty="0">
                <a:latin typeface="Segoe UI" pitchFamily="34" charset="0"/>
                <a:cs typeface="Segoe UI" pitchFamily="34" charset="0"/>
              </a:rPr>
              <a:t>97% </a:t>
            </a:r>
            <a:r>
              <a:rPr lang="es-BO" dirty="0">
                <a:latin typeface="Segoe UI" pitchFamily="34" charset="0"/>
                <a:cs typeface="Segoe UI" pitchFamily="34" charset="0"/>
              </a:rPr>
              <a:t>de ABT a nivel nacional)</a:t>
            </a:r>
          </a:p>
          <a:p>
            <a:pPr marL="1200150" lvl="2" indent="-285750" algn="just">
              <a:buFont typeface="Arial" pitchFamily="34" charset="0"/>
              <a:buChar char="•"/>
            </a:pPr>
            <a:endParaRPr lang="es-BO" dirty="0" smtClean="0">
              <a:latin typeface="Segoe UI" pitchFamily="34" charset="0"/>
              <a:cs typeface="Segoe UI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endParaRPr lang="es-BO" dirty="0" smtClean="0">
              <a:latin typeface="Segoe UI" pitchFamily="34" charset="0"/>
              <a:cs typeface="Segoe UI" pitchFamily="34" charset="0"/>
            </a:endParaRPr>
          </a:p>
          <a:p>
            <a:pPr marL="742950" lvl="1" indent="-285750" algn="just"/>
            <a:endParaRPr lang="es-BO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00100" y="116632"/>
            <a:ext cx="8515352" cy="550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0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3.6. RECURSOS DE REVOCATORIA</a:t>
            </a:r>
            <a:endParaRPr kumimoji="0" lang="es-ES" sz="20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14612" y="107154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Recursos de Revocatoria Resueltos</a:t>
            </a:r>
          </a:p>
          <a:p>
            <a:pPr algn="ctr"/>
            <a:r>
              <a:rPr lang="es-MX" sz="2000" b="1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Primer Semestre Gestión 2013</a:t>
            </a:r>
            <a:endParaRPr lang="es-ES" sz="2000" b="1" dirty="0">
              <a:solidFill>
                <a:schemeClr val="accent3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57488" y="2071678"/>
          <a:ext cx="4337685" cy="3084576"/>
        </p:xfrm>
        <a:graphic>
          <a:graphicData uri="http://schemas.openxmlformats.org/drawingml/2006/table">
            <a:tbl>
              <a:tblPr/>
              <a:tblGrid>
                <a:gridCol w="1987550"/>
                <a:gridCol w="1289050"/>
                <a:gridCol w="1061085"/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b="1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Calibri"/>
                        </a:rPr>
                        <a:t>Resolución 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b="1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Calibri"/>
                        </a:rPr>
                        <a:t>Número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b="1">
                          <a:solidFill>
                            <a:srgbClr val="FFFFFF"/>
                          </a:solidFill>
                          <a:latin typeface="Segoe UI"/>
                          <a:ea typeface="Times New Roman"/>
                          <a:cs typeface="Calibri"/>
                        </a:rPr>
                        <a:t>%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Confirmando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19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20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Revocando parcialmente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20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21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Revocando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Rechazando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24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25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Anulando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14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15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Nulas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10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11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Nulidad Parcial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5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5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Desestimando 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Total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94</a:t>
                      </a:r>
                      <a:endParaRPr lang="es-E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b="1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Calibri"/>
                        </a:rPr>
                        <a:t>100%</a:t>
                      </a:r>
                      <a:endParaRPr lang="es-E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344334" y="5661248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1er.Sem Gestión 2012:</a:t>
            </a:r>
          </a:p>
          <a:p>
            <a:pPr algn="ctr"/>
            <a:endParaRPr lang="es-MX" sz="1400" dirty="0" smtClean="0"/>
          </a:p>
          <a:p>
            <a:r>
              <a:rPr lang="es-MX" sz="1400" dirty="0" smtClean="0"/>
              <a:t>N° 110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6221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428728" y="1000108"/>
            <a:ext cx="7498080" cy="84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Avances y resultados</a:t>
            </a:r>
            <a:b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OBJETIVO DE GESTIÓN </a:t>
            </a:r>
            <a:r>
              <a:rPr lang="es-MX" sz="2800" b="1" cap="all" spc="-1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4</a:t>
            </a:r>
            <a:endParaRPr kumimoji="0" lang="es-ES" sz="28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2636912"/>
            <a:ext cx="7715304" cy="25545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Segoe UI" pitchFamily="34" charset="0"/>
                <a:cs typeface="Segoe UI" pitchFamily="34" charset="0"/>
              </a:rPr>
              <a:t>Implementación de un plan de desarrollo integral de los bosques, con las instituciones públicas y privadas relacionadas con el sector para desencadenar programas de educación ambiental, campañas de defensa de los bosques, proyectos de desarrollo silvícolas integrales y programas para promover el acceso de las poblaciones indígenas y campesinas al sistema formal de aprovechamiento y gestión integral del bosque y la tierra. </a:t>
            </a:r>
            <a:endParaRPr lang="es-ES" sz="20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53192" y="272404"/>
            <a:ext cx="851535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2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4.1. ACCIONES HACIA EL TRÁNSITO AL DESARROLLO INTEGRAL DEL BOSQUE</a:t>
            </a:r>
            <a:endParaRPr kumimoji="0" lang="es-ES" sz="2200" b="1" i="0" u="none" strike="noStrike" kern="1200" cap="all" spc="-10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91680" y="1381418"/>
            <a:ext cx="60486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buFont typeface="Arial" pitchFamily="34" charset="0"/>
              <a:buChar char="•"/>
            </a:pPr>
            <a:endParaRPr lang="es-MX" sz="1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lvl="2" indent="-285750" algn="just">
              <a:buFont typeface="Arial" pitchFamily="34" charset="0"/>
              <a:buChar char="•"/>
            </a:pPr>
            <a:r>
              <a:rPr lang="es-MX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Directriz </a:t>
            </a:r>
            <a:r>
              <a:rPr lang="es-BO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técnica para elaboración de </a:t>
            </a:r>
            <a:r>
              <a:rPr lang="es-BO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Planes </a:t>
            </a:r>
            <a:r>
              <a:rPr lang="es-BO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de </a:t>
            </a:r>
            <a:r>
              <a:rPr lang="es-BO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Gestión Integral </a:t>
            </a:r>
            <a:r>
              <a:rPr lang="es-BO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de </a:t>
            </a:r>
            <a:r>
              <a:rPr lang="es-BO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Bosques </a:t>
            </a:r>
            <a:r>
              <a:rPr lang="es-BO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y </a:t>
            </a:r>
            <a:r>
              <a:rPr lang="es-BO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Tierra </a:t>
            </a:r>
            <a:r>
              <a:rPr lang="es-BO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(PGIBT) en comunidades campesinas indígena originarias, interculturales y </a:t>
            </a:r>
            <a:r>
              <a:rPr lang="es-BO" sz="16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afrobolivianas</a:t>
            </a:r>
            <a:r>
              <a:rPr lang="es-BO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 elaborada y socializada, por mandato de la Ley 337.</a:t>
            </a:r>
          </a:p>
          <a:p>
            <a:pPr marL="285750" lvl="2" indent="-285750" algn="just">
              <a:buFont typeface="Arial" pitchFamily="34" charset="0"/>
              <a:buChar char="•"/>
            </a:pPr>
            <a:endParaRPr lang="es-BO" sz="1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3" indent="-285750" algn="just">
              <a:buFont typeface="Arial" pitchFamily="34" charset="0"/>
              <a:buChar char="•"/>
            </a:pPr>
            <a:endParaRPr lang="es-ES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3" indent="-285750" algn="just">
              <a:buFont typeface="Arial" pitchFamily="34" charset="0"/>
              <a:buChar char="•"/>
            </a:pPr>
            <a:r>
              <a:rPr lang="es-E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Guía para la elaboración de PGIBT elaborada y </a:t>
            </a:r>
            <a:r>
              <a:rPr lang="es-E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validada. </a:t>
            </a:r>
          </a:p>
          <a:p>
            <a:pPr marL="457200" lvl="3" algn="just"/>
            <a:endParaRPr lang="es-ES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3" indent="-285750" algn="just">
              <a:buFont typeface="Arial" pitchFamily="34" charset="0"/>
              <a:buChar char="•"/>
            </a:pPr>
            <a:r>
              <a:rPr lang="es-E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 ha socializado la Directriz a los diferentes actores del sector (</a:t>
            </a:r>
            <a:r>
              <a:rPr lang="es-ES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Ixiamas</a:t>
            </a:r>
            <a:r>
              <a:rPr lang="es-E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 Cobija, San Ignacio de Velasco, La Paz, Beni, Santa Cruz de la Sierra.)</a:t>
            </a:r>
          </a:p>
          <a:p>
            <a:pPr marL="742950" lvl="3" indent="-285750" algn="just">
              <a:buFont typeface="Arial" pitchFamily="34" charset="0"/>
              <a:buChar char="•"/>
            </a:pPr>
            <a:endParaRPr lang="es-ES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lvl="2" indent="-285750" algn="just">
              <a:buFont typeface="Arial" pitchFamily="34" charset="0"/>
              <a:buChar char="•"/>
            </a:pPr>
            <a:endParaRPr lang="es-ES" sz="1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lvl="2" algn="just"/>
            <a:endParaRPr lang="es-ES" sz="1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lvl="2" indent="-285750" algn="just">
              <a:buFont typeface="Arial" pitchFamily="34" charset="0"/>
              <a:buChar char="•"/>
            </a:pPr>
            <a:endParaRPr lang="es-ES" sz="1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3" indent="-285750" algn="just">
              <a:buFont typeface="Arial" pitchFamily="34" charset="0"/>
              <a:buChar char="•"/>
            </a:pPr>
            <a:endParaRPr lang="es-ES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lvl="3" algn="just"/>
            <a:endParaRPr lang="es-ES" sz="1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452320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5305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15616" y="1079568"/>
            <a:ext cx="4807448" cy="905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ctr"/>
            <a:r>
              <a:rPr lang="es-MX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egoe UI" pitchFamily="34" charset="0"/>
                <a:ea typeface="Segoe UI" pitchFamily="34" charset="0"/>
                <a:cs typeface="Segoe UI" pitchFamily="34" charset="0"/>
              </a:rPr>
              <a:t>Promoción de la Conservación </a:t>
            </a:r>
            <a:endParaRPr lang="es-MX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7664" y="1729203"/>
            <a:ext cx="74888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buFont typeface="Arial" pitchFamily="34" charset="0"/>
              <a:buChar char="•"/>
            </a:pPr>
            <a:endParaRPr lang="es-MX" sz="1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fontAlgn="ctr">
              <a:buFont typeface="Arial" pitchFamily="34" charset="0"/>
              <a:buChar char="•"/>
            </a:pPr>
            <a:r>
              <a:rPr lang="es-MX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egoe UI" pitchFamily="34" charset="0"/>
                <a:ea typeface="Segoe UI" pitchFamily="34" charset="0"/>
                <a:cs typeface="Segoe UI" pitchFamily="34" charset="0"/>
              </a:rPr>
              <a:t>Normas Técnicas para la implementación del Programa de Alimentos y restitución de </a:t>
            </a:r>
            <a:r>
              <a:rPr lang="es-MX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egoe UI" pitchFamily="34" charset="0"/>
                <a:ea typeface="Segoe UI" pitchFamily="34" charset="0"/>
                <a:cs typeface="Segoe UI" pitchFamily="34" charset="0"/>
              </a:rPr>
              <a:t>Bosques </a:t>
            </a:r>
            <a:r>
              <a:rPr lang="es-MX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egoe UI" pitchFamily="34" charset="0"/>
                <a:ea typeface="Segoe UI" pitchFamily="34" charset="0"/>
                <a:cs typeface="Segoe UI" pitchFamily="34" charset="0"/>
              </a:rPr>
              <a:t>a nivel Ministerial </a:t>
            </a:r>
            <a:endParaRPr lang="es-MX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fontAlgn="ctr">
              <a:buFont typeface="Arial" pitchFamily="34" charset="0"/>
              <a:buChar char="•"/>
            </a:pPr>
            <a:r>
              <a:rPr lang="es-MX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egoe UI" pitchFamily="34" charset="0"/>
                <a:ea typeface="Segoe UI" pitchFamily="34" charset="0"/>
                <a:cs typeface="Segoe UI" pitchFamily="34" charset="0"/>
              </a:rPr>
              <a:t>Directriz técnica componente de restitución d e bosques de la Ley 337.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es-MX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egoe UI" pitchFamily="34" charset="0"/>
                <a:ea typeface="Segoe UI" pitchFamily="34" charset="0"/>
                <a:cs typeface="Segoe UI" pitchFamily="34" charset="0"/>
              </a:rPr>
              <a:t>Estructura y presupuesto del programa</a:t>
            </a:r>
          </a:p>
          <a:p>
            <a:pPr marL="0" lvl="2" algn="just"/>
            <a:endParaRPr lang="es-ES" sz="1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3" indent="-285750" algn="just">
              <a:buFont typeface="Arial" pitchFamily="34" charset="0"/>
              <a:buChar char="•"/>
            </a:pPr>
            <a:endParaRPr lang="es-ES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lvl="3" algn="just"/>
            <a:endParaRPr lang="es-ES" sz="1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452320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BO" dirty="0"/>
          </a:p>
        </p:txBody>
      </p:sp>
      <p:sp>
        <p:nvSpPr>
          <p:cNvPr id="2" name="1 Rectángulo"/>
          <p:cNvSpPr/>
          <p:nvPr/>
        </p:nvSpPr>
        <p:spPr>
          <a:xfrm>
            <a:off x="1259632" y="4264316"/>
            <a:ext cx="327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MX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egoe UI" pitchFamily="34" charset="0"/>
                <a:ea typeface="Segoe UI" pitchFamily="34" charset="0"/>
                <a:cs typeface="Segoe UI" pitchFamily="34" charset="0"/>
              </a:rPr>
              <a:t>Cooperación y Apoyo Externo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47664" y="4892967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s-MX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egoe UI" pitchFamily="34" charset="0"/>
                <a:ea typeface="Segoe UI" pitchFamily="34" charset="0"/>
                <a:cs typeface="Segoe UI" pitchFamily="34" charset="0"/>
              </a:rPr>
              <a:t>Proyecto Japón Aprobado para el Fortalecimiento del Sistema del Control y Fiscalización de la ABT para preservar los bosques en la Amazonía. </a:t>
            </a:r>
            <a:endParaRPr lang="es-MX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fontAlgn="ctr">
              <a:buFont typeface="Arial" pitchFamily="34" charset="0"/>
              <a:buChar char="•"/>
            </a:pPr>
            <a:r>
              <a:rPr lang="es-MX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Proyecto de reforestación con YPFB para su ejecución</a:t>
            </a:r>
            <a:endParaRPr lang="es-MX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15244" y="-357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endParaRPr lang="es-BO" sz="2400" dirty="0" smtClean="0"/>
          </a:p>
          <a:p>
            <a:pPr marL="285750" lvl="2" indent="-285750" algn="just">
              <a:buFont typeface="Arial" pitchFamily="34" charset="0"/>
              <a:buChar char="•"/>
            </a:pPr>
            <a:r>
              <a:rPr lang="es-BO" sz="2400" b="1" u="sng" dirty="0" smtClean="0">
                <a:latin typeface="Segoe UI" pitchFamily="34" charset="0"/>
                <a:cs typeface="Segoe UI" pitchFamily="34" charset="0"/>
              </a:rPr>
              <a:t>Estrategia Nacional de Preservación, </a:t>
            </a:r>
            <a:r>
              <a:rPr lang="es-MX" sz="2400" b="1" u="sng" dirty="0" smtClean="0">
                <a:latin typeface="Segoe UI" pitchFamily="34" charset="0"/>
                <a:cs typeface="Segoe UI" pitchFamily="34" charset="0"/>
              </a:rPr>
              <a:t>conservación y restauración de ecosistemas de bosque</a:t>
            </a:r>
            <a:endParaRPr lang="es-ES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428728" y="1000108"/>
            <a:ext cx="7498080" cy="84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Avances y resultados</a:t>
            </a:r>
            <a:b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OBJETIVO DE GESTIÓN </a:t>
            </a:r>
            <a:r>
              <a:rPr lang="es-MX" sz="28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5</a:t>
            </a:r>
            <a:endParaRPr kumimoji="0" lang="es-ES" sz="28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49184" y="2674655"/>
            <a:ext cx="771530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Modernización e implementación de sistemas administrativos y de gestión financiera para fortalecer la presencia del gobierno en bosques y tierras, agilizado procedimientos y desarrollando programas para formalizar las actividades forestales, agrarias y contribuir al desarrollo social del país, destinando el producto forestal decomisado en cuyos casos se hayan agotado todas la vías para su monetización y ejecución de remates, a la satisfacción de necesidades sociales</a:t>
            </a:r>
          </a:p>
        </p:txBody>
      </p:sp>
    </p:spTree>
    <p:extLst>
      <p:ext uri="{BB962C8B-B14F-4D97-AF65-F5344CB8AC3E}">
        <p14:creationId xmlns:p14="http://schemas.microsoft.com/office/powerpoint/2010/main" val="32700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53192" y="116632"/>
            <a:ext cx="793928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200" b="1" cap="all" spc="-1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5.1. GESTION ADMINISTRATIVA Y FINANCIERA</a:t>
            </a:r>
            <a:endParaRPr kumimoji="0" lang="es-ES" sz="2200" b="1" i="0" u="none" strike="noStrike" kern="1200" cap="all" spc="-10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1" i="0" u="none" strike="noStrike" kern="1200" cap="all" spc="-1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b="1" cap="all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s-ES" sz="2000" b="1" cap="all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2000" b="1" cap="all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s-ES" sz="2000" b="1" cap="all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2000" b="1" cap="all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s-ES" sz="2000" b="1" cap="all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s-MX" sz="2000" b="1" dirty="0" smtClean="0">
                <a:solidFill>
                  <a:schemeClr val="accent3">
                    <a:lumMod val="25000"/>
                  </a:schemeClr>
                </a:solidFill>
              </a:rPr>
              <a:t>Recaudaciones 1° Semestre 2013</a:t>
            </a:r>
            <a:br>
              <a:rPr lang="es-MX" sz="20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es-MX" sz="2000" b="1" dirty="0" smtClean="0">
                <a:solidFill>
                  <a:schemeClr val="accent3">
                    <a:lumMod val="25000"/>
                  </a:schemeClr>
                </a:solidFill>
              </a:rPr>
              <a:t>(Expresado en Bs)</a:t>
            </a:r>
            <a:r>
              <a:rPr lang="es-ES" b="1" dirty="0" smtClean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es-ES" b="1" cap="all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s-ES" b="1" cap="all" dirty="0" smtClean="0">
                <a:solidFill>
                  <a:schemeClr val="accent3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</a:br>
            <a:endParaRPr lang="es-ES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92044"/>
            <a:ext cx="363500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986882"/>
              </p:ext>
            </p:extLst>
          </p:nvPr>
        </p:nvGraphicFramePr>
        <p:xfrm>
          <a:off x="4343870" y="1772816"/>
          <a:ext cx="4572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5148064" y="5517232"/>
            <a:ext cx="3286148" cy="928694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Recaudación  1er. Semestre Gestión 2012:</a:t>
            </a:r>
          </a:p>
          <a:p>
            <a:pPr algn="ctr"/>
            <a:r>
              <a:rPr lang="es-MX" dirty="0" smtClean="0"/>
              <a:t>Bs. 39.017.050,32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22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3020" y="1904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BO" sz="2800" dirty="0" smtClean="0"/>
              <a:t>INCREMENTO DE RECAUDACIONES POR</a:t>
            </a:r>
            <a:br>
              <a:rPr lang="es-BO" sz="2800" dirty="0" smtClean="0"/>
            </a:br>
            <a:r>
              <a:rPr lang="es-BO" sz="3200" dirty="0" smtClean="0"/>
              <a:t>REMATE ADMINISTRATIVO</a:t>
            </a:r>
            <a:endParaRPr lang="es-BO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843083"/>
            <a:ext cx="6840760" cy="422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195736" y="119675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CUADRO COMPARATIVO </a:t>
            </a:r>
            <a:r>
              <a:rPr lang="es-MX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1° Semestre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MX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(Expresado en Bs)</a:t>
            </a:r>
            <a:endParaRPr lang="es-BO" dirty="0"/>
          </a:p>
        </p:txBody>
      </p:sp>
      <p:sp>
        <p:nvSpPr>
          <p:cNvPr id="3" name="2 Rectángulo"/>
          <p:cNvSpPr/>
          <p:nvPr/>
        </p:nvSpPr>
        <p:spPr>
          <a:xfrm>
            <a:off x="2051720" y="6201308"/>
            <a:ext cx="5976664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4">
                    <a:lumMod val="10000"/>
                  </a:schemeClr>
                </a:solidFill>
              </a:rPr>
              <a:t>Incremento del 19% (3 meses de aplicación de la Ley 337)</a:t>
            </a:r>
            <a:endParaRPr lang="es-MX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200" b="1" dirty="0" smtClean="0">
                <a:solidFill>
                  <a:schemeClr val="accent3">
                    <a:lumMod val="25000"/>
                  </a:schemeClr>
                </a:solidFill>
              </a:rPr>
              <a:t>Presupuesto inscrito y ejecutado por tipo de gasto </a:t>
            </a:r>
            <a:br>
              <a:rPr lang="es-MX" sz="22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es-MX" sz="2200" b="1" dirty="0" smtClean="0">
                <a:solidFill>
                  <a:schemeClr val="accent3">
                    <a:lumMod val="25000"/>
                  </a:schemeClr>
                </a:solidFill>
              </a:rPr>
              <a:t>(Expresado en Bs)</a:t>
            </a:r>
            <a:r>
              <a:rPr lang="es-ES" sz="2000" b="1" dirty="0" smtClean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es-ES" sz="2000" b="1" dirty="0" smtClean="0">
                <a:solidFill>
                  <a:schemeClr val="accent3">
                    <a:lumMod val="25000"/>
                  </a:schemeClr>
                </a:solidFill>
              </a:rPr>
            </a:br>
            <a:endParaRPr lang="es-ES" sz="2000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7755"/>
              </p:ext>
            </p:extLst>
          </p:nvPr>
        </p:nvGraphicFramePr>
        <p:xfrm>
          <a:off x="2339752" y="4941888"/>
          <a:ext cx="4104456" cy="231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916165"/>
              </p:ext>
            </p:extLst>
          </p:nvPr>
        </p:nvGraphicFramePr>
        <p:xfrm>
          <a:off x="728663" y="1090613"/>
          <a:ext cx="7659762" cy="377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4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Presupuesto Inscrito 2013</a:t>
            </a:r>
            <a:endParaRPr lang="es-B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582689" cy="34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403648" y="522920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2400" dirty="0" smtClean="0"/>
              <a:t>Ante el cierre de los proyectos externos, se realizaron gestiones ante el Ministerio de Economía, obteniendo presupuestos adicionales de Bs. 16.292.136 Bs. </a:t>
            </a:r>
            <a:endParaRPr lang="es-BO" sz="2400" dirty="0"/>
          </a:p>
        </p:txBody>
      </p:sp>
    </p:spTree>
    <p:extLst>
      <p:ext uri="{BB962C8B-B14F-4D97-AF65-F5344CB8AC3E}">
        <p14:creationId xmlns:p14="http://schemas.microsoft.com/office/powerpoint/2010/main" val="549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642910" y="44624"/>
            <a:ext cx="8229600" cy="538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 algn="ctr">
              <a:defRPr/>
            </a:pPr>
            <a:r>
              <a:rPr lang="es-ES" sz="2400" b="1" cap="all" spc="-100" dirty="0">
                <a:solidFill>
                  <a:schemeClr val="accent5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FACTORES LIMITANTES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142976" y="620688"/>
            <a:ext cx="7800972" cy="61206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MX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El reducido presupuesto asignado por el Estado, no permite cubrir los requerimientos de personal y gastos operativos, para cumplir eficientemente con el alcance de las competencias institucionales.</a:t>
            </a:r>
          </a:p>
          <a:p>
            <a:pPr marL="82296" indent="0" algn="just">
              <a:buNone/>
            </a:pPr>
            <a:endParaRPr lang="es-MX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82296" indent="0" algn="just">
              <a:buNone/>
            </a:pPr>
            <a:endParaRPr lang="es-MX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es-MX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None/>
            </a:pPr>
            <a:endParaRPr lang="es-MX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82296" indent="0" algn="just">
              <a:buNone/>
            </a:pPr>
            <a:endParaRPr lang="es-MX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es-MX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es-MX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es-MX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None/>
            </a:pPr>
            <a:endParaRPr lang="es-MX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24000" algn="just"/>
            <a:r>
              <a:rPr lang="es-MX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Los bajos salarios, causan efecto sobre la estabilidad de los funcionarios, se tiene una elevada deserción del personal.</a:t>
            </a:r>
          </a:p>
          <a:p>
            <a:pPr marL="324000" algn="just">
              <a:buNone/>
            </a:pPr>
            <a:endParaRPr lang="es-MX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24000" algn="just"/>
            <a:r>
              <a:rPr lang="es-MX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Los limitados recursos, no permiten implementar un Programa de Capacitación eficiente.</a:t>
            </a:r>
          </a:p>
          <a:p>
            <a:pPr marL="324000" algn="just">
              <a:buNone/>
            </a:pPr>
            <a:endParaRPr lang="es-MX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24000" algn="just"/>
            <a:r>
              <a:rPr lang="es-MX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Debilidades para implementar un proceso de institucionalización (carrera administrativa)</a:t>
            </a:r>
          </a:p>
          <a:p>
            <a:pPr algn="just">
              <a:buNone/>
            </a:pPr>
            <a:endParaRPr lang="es-MX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es-MX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es-MX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25" y="1556792"/>
            <a:ext cx="4118859" cy="268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5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31067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2000" b="1" u="sng" dirty="0" smtClean="0">
                <a:latin typeface="Segoe UI" pitchFamily="34" charset="0"/>
                <a:cs typeface="Segoe UI" pitchFamily="34" charset="0"/>
              </a:rPr>
              <a:t>Resultados </a:t>
            </a:r>
            <a:r>
              <a:rPr lang="es-MX" sz="2000" b="1" u="sng" dirty="0">
                <a:latin typeface="Segoe UI" pitchFamily="34" charset="0"/>
                <a:cs typeface="Segoe UI" pitchFamily="34" charset="0"/>
              </a:rPr>
              <a:t>del </a:t>
            </a:r>
            <a:r>
              <a:rPr lang="es-MX" sz="2000" b="1" u="sng" dirty="0" smtClean="0">
                <a:latin typeface="Segoe UI" pitchFamily="34" charset="0"/>
                <a:cs typeface="Segoe UI" pitchFamily="34" charset="0"/>
              </a:rPr>
              <a:t>Programa de Simplificación y </a:t>
            </a:r>
          </a:p>
          <a:p>
            <a:pPr lvl="1" algn="ctr"/>
            <a:r>
              <a:rPr lang="es-MX" sz="2000" b="1" u="sng" dirty="0">
                <a:latin typeface="Segoe UI" pitchFamily="34" charset="0"/>
                <a:cs typeface="Segoe UI" pitchFamily="34" charset="0"/>
              </a:rPr>
              <a:t> </a:t>
            </a:r>
            <a:r>
              <a:rPr lang="es-MX" sz="2000" b="1" u="sng" dirty="0" smtClean="0">
                <a:latin typeface="Segoe UI" pitchFamily="34" charset="0"/>
                <a:cs typeface="Segoe UI" pitchFamily="34" charset="0"/>
              </a:rPr>
              <a:t>   Agilización de Trámites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5749040"/>
            <a:ext cx="51435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Reducción de tiempos en </a:t>
            </a:r>
            <a:r>
              <a:rPr lang="es-ES" dirty="0" smtClean="0">
                <a:solidFill>
                  <a:schemeClr val="tx1"/>
                </a:solidFill>
              </a:rPr>
              <a:t>un18%</a:t>
            </a:r>
            <a:r>
              <a:rPr lang="es-ES" dirty="0" smtClean="0"/>
              <a:t> con respecto a la gestión 2012</a:t>
            </a:r>
            <a:endParaRPr lang="es-ES" dirty="0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286053"/>
              </p:ext>
            </p:extLst>
          </p:nvPr>
        </p:nvGraphicFramePr>
        <p:xfrm>
          <a:off x="1071562" y="1543645"/>
          <a:ext cx="7604894" cy="377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48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90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s-MX" sz="2000" b="1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s-MX" sz="2000" b="1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s-MX" sz="2000" b="1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s-MX" sz="2700" b="1" dirty="0" smtClean="0">
                <a:solidFill>
                  <a:schemeClr val="accent2">
                    <a:lumMod val="25000"/>
                  </a:schemeClr>
                </a:solidFill>
              </a:rPr>
              <a:t>Total Personal a Nivel Nacional</a:t>
            </a:r>
            <a:r>
              <a:rPr lang="es-ES" sz="2700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s-ES" sz="2700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s-MX" sz="2700" b="1" dirty="0" smtClean="0">
                <a:solidFill>
                  <a:schemeClr val="accent2">
                    <a:lumMod val="25000"/>
                  </a:schemeClr>
                </a:solidFill>
              </a:rPr>
              <a:t>(Gestión 2013</a:t>
            </a:r>
            <a:r>
              <a:rPr lang="es-MX" sz="2000" b="1" dirty="0" smtClean="0">
                <a:solidFill>
                  <a:schemeClr val="accent2">
                    <a:lumMod val="25000"/>
                  </a:schemeClr>
                </a:solidFill>
              </a:rPr>
              <a:t>)</a:t>
            </a:r>
            <a:r>
              <a:rPr lang="es-ES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2">
                    <a:lumMod val="25000"/>
                  </a:schemeClr>
                </a:solidFill>
              </a:rPr>
            </a:br>
            <a:endParaRPr lang="es-ES" dirty="0">
              <a:solidFill>
                <a:schemeClr val="accent2">
                  <a:lumMod val="25000"/>
                </a:schemeClr>
              </a:solidFill>
            </a:endParaRPr>
          </a:p>
        </p:txBody>
      </p:sp>
      <p:graphicFrame>
        <p:nvGraphicFramePr>
          <p:cNvPr id="9" name="2 Gráfico"/>
          <p:cNvGraphicFramePr>
            <a:graphicFrameLocks/>
          </p:cNvGraphicFramePr>
          <p:nvPr/>
        </p:nvGraphicFramePr>
        <p:xfrm>
          <a:off x="5292080" y="1628800"/>
          <a:ext cx="382659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3002"/>
            <a:ext cx="648072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445940" y="4869160"/>
            <a:ext cx="6505077" cy="791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/>
              <a:t>Incremento </a:t>
            </a:r>
            <a:r>
              <a:rPr lang="es-MX" sz="2800" dirty="0" smtClean="0"/>
              <a:t>del 70</a:t>
            </a:r>
            <a:r>
              <a:rPr lang="es-MX" sz="2800" b="1" dirty="0" smtClean="0"/>
              <a:t>% con respecto a la gestión 2010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2697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7498080" cy="1359024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accent3">
                    <a:lumMod val="25000"/>
                  </a:schemeClr>
                </a:solidFill>
              </a:rPr>
              <a:t>MUCHAS GRACIAS!!!</a:t>
            </a:r>
            <a:endParaRPr lang="es-MX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Tiempos de resolución de recursos de revocatoria</a:t>
            </a:r>
            <a:br>
              <a:rPr lang="es-MX" sz="2000" b="1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MX" sz="2000" b="1" dirty="0" smtClean="0"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(Expresado en meses) </a:t>
            </a:r>
            <a:endParaRPr lang="es-MX" sz="2000" b="1" dirty="0"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5976" y="578645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Gestión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755576" y="29127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Tiempo</a:t>
            </a:r>
            <a:endParaRPr lang="es-MX" dirty="0"/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394845"/>
              </p:ext>
            </p:extLst>
          </p:nvPr>
        </p:nvGraphicFramePr>
        <p:xfrm>
          <a:off x="1907704" y="1130936"/>
          <a:ext cx="6736832" cy="430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958884" y="5345921"/>
            <a:ext cx="598938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CAUSAS DE REDUCCION DE TIEMPOS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600" dirty="0" smtClean="0"/>
              <a:t>Fortalecimiento Unidad de recursos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600" dirty="0" smtClean="0"/>
              <a:t>Fusión Dictamen Técnico Legal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600" dirty="0" smtClean="0"/>
              <a:t>Implementación del sistema de Priorización</a:t>
            </a:r>
            <a:endParaRPr lang="es-MX" sz="1600" dirty="0"/>
          </a:p>
          <a:p>
            <a:pPr marL="285750" indent="-285750">
              <a:buFont typeface="Arial" charset="0"/>
              <a:buChar char="•"/>
            </a:pPr>
            <a:r>
              <a:rPr lang="es-MX" sz="1600" dirty="0" smtClean="0"/>
              <a:t>Reorganización interna de equipo liquidador y causas nuevas 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3777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8 Grupo"/>
          <p:cNvGrpSpPr/>
          <p:nvPr/>
        </p:nvGrpSpPr>
        <p:grpSpPr>
          <a:xfrm>
            <a:off x="2843808" y="980728"/>
            <a:ext cx="4104456" cy="2448272"/>
            <a:chOff x="1835696" y="696420"/>
            <a:chExt cx="1800200" cy="150844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29128" y="696420"/>
              <a:ext cx="730704" cy="76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 redondeado"/>
            <p:cNvSpPr/>
            <p:nvPr/>
          </p:nvSpPr>
          <p:spPr>
            <a:xfrm>
              <a:off x="1835696" y="1340768"/>
              <a:ext cx="1800200" cy="864096"/>
            </a:xfrm>
            <a:prstGeom prst="roundRect">
              <a:avLst>
                <a:gd name="adj" fmla="val 2218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BO" sz="2400" b="1" dirty="0" smtClean="0"/>
                <a:t>Sistema de Organización de Información </a:t>
              </a:r>
              <a:endParaRPr lang="es-BO" sz="2400" b="1" dirty="0"/>
            </a:p>
          </p:txBody>
        </p:sp>
      </p:grpSp>
      <p:sp>
        <p:nvSpPr>
          <p:cNvPr id="7" name="1 Título"/>
          <p:cNvSpPr txBox="1">
            <a:spLocks/>
          </p:cNvSpPr>
          <p:nvPr/>
        </p:nvSpPr>
        <p:spPr>
          <a:xfrm>
            <a:off x="971600" y="3861048"/>
            <a:ext cx="7632848" cy="1944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39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1.2. </a:t>
            </a:r>
            <a:r>
              <a:rPr lang="es-MX" sz="2800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ORGANIZACIÓN DE LA INFORMACIÓN E</a:t>
            </a:r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IMPLEMENTACIÓN </a:t>
            </a:r>
            <a:r>
              <a:rPr lang="es-MX" sz="2800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 LA ERA DIGITAL PARA EL GOBIERNO DE LOS BOSQUES</a:t>
            </a:r>
            <a:endParaRPr lang="es-ES" sz="2800" dirty="0">
              <a:solidFill>
                <a:schemeClr val="accent5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09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4320"/>
            <a:ext cx="8100392" cy="778416"/>
          </a:xfrm>
        </p:spPr>
        <p:txBody>
          <a:bodyPr>
            <a:noAutofit/>
          </a:bodyPr>
          <a:lstStyle/>
          <a:p>
            <a:pPr algn="ctr"/>
            <a:r>
              <a:rPr lang="es-BO" sz="2800" dirty="0" smtClean="0"/>
              <a:t>RESULTADOS DEL SISTEMA DE INFORMACION</a:t>
            </a:r>
            <a:endParaRPr lang="es-BO" sz="2800" dirty="0"/>
          </a:p>
        </p:txBody>
      </p:sp>
      <p:sp>
        <p:nvSpPr>
          <p:cNvPr id="3" name="2 Rectángulo"/>
          <p:cNvSpPr/>
          <p:nvPr/>
        </p:nvSpPr>
        <p:spPr>
          <a:xfrm>
            <a:off x="1142976" y="836712"/>
            <a:ext cx="7643866" cy="6021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/>
            <a:endParaRPr lang="es-BO" b="1" dirty="0" smtClean="0">
              <a:solidFill>
                <a:schemeClr val="tx1"/>
              </a:solidFill>
            </a:endParaRPr>
          </a:p>
          <a:p>
            <a:pPr marL="285750" indent="-285750" algn="just"/>
            <a:r>
              <a:rPr lang="es-BO" b="1" dirty="0" smtClean="0">
                <a:solidFill>
                  <a:schemeClr val="tx1"/>
                </a:solidFill>
              </a:rPr>
              <a:t>GESTOR DOCUMENTAL:</a:t>
            </a:r>
          </a:p>
          <a:p>
            <a:pPr marL="285750" indent="-285750" algn="just"/>
            <a:endParaRPr lang="es-BO" dirty="0" smtClean="0"/>
          </a:p>
          <a:p>
            <a:pPr marL="285750" indent="-285750" algn="just"/>
            <a:r>
              <a:rPr lang="es-BO" dirty="0" smtClean="0"/>
              <a:t>Digitalización </a:t>
            </a:r>
            <a:r>
              <a:rPr lang="es-BO" dirty="0"/>
              <a:t>de la documentación institucional (60% de documentos a nivel nacional escaneados)</a:t>
            </a:r>
          </a:p>
          <a:p>
            <a:pPr marL="285750" lvl="0" indent="-285750" algn="just"/>
            <a:endParaRPr lang="es-ES" b="1" dirty="0" smtClean="0">
              <a:cs typeface="Segoe UI" pitchFamily="34" charset="0"/>
            </a:endParaRPr>
          </a:p>
          <a:p>
            <a:pPr marL="285750" lvl="0" indent="-285750" algn="just"/>
            <a:r>
              <a:rPr lang="es-ES" b="1" dirty="0" smtClean="0">
                <a:cs typeface="Segoe UI" pitchFamily="34" charset="0"/>
              </a:rPr>
              <a:t>BASE DE DATOS-SICOBWEB</a:t>
            </a:r>
          </a:p>
          <a:p>
            <a:pPr marL="285750" lvl="0" indent="-285750" algn="just"/>
            <a:endParaRPr lang="es-ES" b="1" dirty="0" smtClean="0">
              <a:cs typeface="Segoe UI" pitchFamily="34" charset="0"/>
            </a:endParaRPr>
          </a:p>
          <a:p>
            <a:pPr marL="285750" lvl="0" indent="-285750" algn="just"/>
            <a:r>
              <a:rPr lang="es-ES" b="1" dirty="0" smtClean="0">
                <a:cs typeface="Segoe UI" pitchFamily="34" charset="0"/>
              </a:rPr>
              <a:t>Módulos concluidos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BO" dirty="0" smtClean="0">
              <a:solidFill>
                <a:schemeClr val="tx1"/>
              </a:solidFill>
              <a:cs typeface="Segoe UI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BO" dirty="0" smtClean="0">
                <a:solidFill>
                  <a:schemeClr val="tx1"/>
                </a:solidFill>
                <a:cs typeface="Segoe UI" pitchFamily="34" charset="0"/>
              </a:rPr>
              <a:t>Control y fiscalización (</a:t>
            </a:r>
            <a:r>
              <a:rPr lang="es-BO" dirty="0" err="1" smtClean="0">
                <a:solidFill>
                  <a:schemeClr val="tx1"/>
                </a:solidFill>
                <a:cs typeface="Segoe UI" pitchFamily="34" charset="0"/>
              </a:rPr>
              <a:t>on</a:t>
            </a:r>
            <a:r>
              <a:rPr lang="es-BO" dirty="0" smtClean="0">
                <a:solidFill>
                  <a:schemeClr val="tx1"/>
                </a:solidFill>
                <a:cs typeface="Segoe UI" pitchFamily="34" charset="0"/>
              </a:rPr>
              <a:t> line y off line): 80% de la información de control y fiscalización  ingresada al sistema.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BO" dirty="0" smtClean="0">
                <a:cs typeface="Segoe UI" pitchFamily="34" charset="0"/>
              </a:rPr>
              <a:t>Instrumentos de gestión.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BO" dirty="0" smtClean="0">
                <a:cs typeface="Segoe UI" pitchFamily="34" charset="0"/>
              </a:rPr>
              <a:t>Instrumentos de Planificación.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BO" dirty="0" smtClean="0">
                <a:cs typeface="Segoe UI" pitchFamily="34" charset="0"/>
              </a:rPr>
              <a:t>Procesos administrativos sancionatorios.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BO" dirty="0" smtClean="0">
                <a:cs typeface="Segoe UI" pitchFamily="34" charset="0"/>
              </a:rPr>
              <a:t>Recursos de revocatoria</a:t>
            </a:r>
          </a:p>
          <a:p>
            <a:pPr lvl="0" algn="just"/>
            <a:endParaRPr lang="es-BO" dirty="0" smtClean="0">
              <a:cs typeface="Segoe UI" pitchFamily="34" charset="0"/>
            </a:endParaRPr>
          </a:p>
          <a:p>
            <a:pPr marL="285750" lvl="0" indent="-285750" algn="just"/>
            <a:r>
              <a:rPr lang="es-BO" b="1" dirty="0" smtClean="0">
                <a:cs typeface="Segoe UI" pitchFamily="34" charset="0"/>
              </a:rPr>
              <a:t>Estado de la información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BO" dirty="0">
              <a:cs typeface="Segoe UI" pitchFamily="34" charset="0"/>
            </a:endParaRPr>
          </a:p>
          <a:p>
            <a:pPr lvl="1" algn="just">
              <a:buFont typeface="Arial" pitchFamily="34" charset="0"/>
              <a:buChar char="•"/>
              <a:tabLst>
                <a:tab pos="630238" algn="l"/>
              </a:tabLst>
            </a:pPr>
            <a:r>
              <a:rPr lang="es-BO" dirty="0" smtClean="0">
                <a:solidFill>
                  <a:schemeClr val="tx1"/>
                </a:solidFill>
                <a:cs typeface="Segoe UI" pitchFamily="34" charset="0"/>
              </a:rPr>
              <a:t>45% de la información gestión 2013 </a:t>
            </a:r>
          </a:p>
          <a:p>
            <a:pPr lvl="1" algn="just">
              <a:buFont typeface="Arial" pitchFamily="34" charset="0"/>
              <a:buChar char="•"/>
              <a:tabLst>
                <a:tab pos="630238" algn="l"/>
              </a:tabLst>
            </a:pPr>
            <a:r>
              <a:rPr lang="es-BO" dirty="0" smtClean="0">
                <a:solidFill>
                  <a:schemeClr val="tx1"/>
                </a:solidFill>
                <a:cs typeface="Segoe UI" pitchFamily="34" charset="0"/>
              </a:rPr>
              <a:t>87% </a:t>
            </a:r>
            <a:r>
              <a:rPr lang="es-BO" dirty="0" smtClean="0">
                <a:cs typeface="Segoe UI" pitchFamily="34" charset="0"/>
              </a:rPr>
              <a:t>de la información gestión 2012</a:t>
            </a:r>
          </a:p>
        </p:txBody>
      </p:sp>
    </p:spTree>
    <p:extLst>
      <p:ext uri="{BB962C8B-B14F-4D97-AF65-F5344CB8AC3E}">
        <p14:creationId xmlns:p14="http://schemas.microsoft.com/office/powerpoint/2010/main" val="7244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7 Grupo"/>
          <p:cNvGrpSpPr/>
          <p:nvPr/>
        </p:nvGrpSpPr>
        <p:grpSpPr>
          <a:xfrm>
            <a:off x="2555776" y="1124744"/>
            <a:ext cx="4320480" cy="3672408"/>
            <a:chOff x="1835696" y="3823802"/>
            <a:chExt cx="1794661" cy="154941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1760" y="3823802"/>
              <a:ext cx="720080" cy="75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 redondeado"/>
            <p:cNvSpPr/>
            <p:nvPr/>
          </p:nvSpPr>
          <p:spPr>
            <a:xfrm>
              <a:off x="1835696" y="4458816"/>
              <a:ext cx="1794661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BO" sz="2400" b="1" dirty="0" smtClean="0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rPr>
                <a:t>Sistema Digitales para la Agilización y Control de la Actividad Forestal</a:t>
              </a:r>
              <a:endParaRPr lang="es-BO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3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ersonalizado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DFEADF"/>
      </a:accent2>
      <a:accent3>
        <a:srgbClr val="CFE0CF"/>
      </a:accent3>
      <a:accent4>
        <a:srgbClr val="D9D7CF"/>
      </a:accent4>
      <a:accent5>
        <a:srgbClr val="CEC597"/>
      </a:accent5>
      <a:accent6>
        <a:srgbClr val="365339"/>
      </a:accent6>
      <a:hlink>
        <a:srgbClr val="527D55"/>
      </a:hlink>
      <a:folHlink>
        <a:srgbClr val="527D55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4995</TotalTime>
  <Words>3715</Words>
  <Application>Microsoft Office PowerPoint</Application>
  <PresentationFormat>Presentación en pantalla (4:3)</PresentationFormat>
  <Paragraphs>1244</Paragraphs>
  <Slides>51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Solsticio</vt:lpstr>
      <vt:lpstr>Autoridad de fiscalización y control social de Bosques y Tierras</vt:lpstr>
      <vt:lpstr>Presentación de PowerPoint</vt:lpstr>
      <vt:lpstr>Avances y resultados  OBJETIVO DE GESTIÓN 1</vt:lpstr>
      <vt:lpstr>Presentación de PowerPoint</vt:lpstr>
      <vt:lpstr>Presentación de PowerPoint</vt:lpstr>
      <vt:lpstr>Tiempos de resolución de recursos de revocatoria (Expresado en meses) </vt:lpstr>
      <vt:lpstr>Presentación de PowerPoint</vt:lpstr>
      <vt:lpstr>RESULTADOS DEL SISTEMA DE INFORMACION</vt:lpstr>
      <vt:lpstr>Presentación de PowerPoint</vt:lpstr>
      <vt:lpstr>Presentación de PowerPoint</vt:lpstr>
      <vt:lpstr>Capacitación a Funcionarios – Usuarios – Agentes Auxiliares  </vt:lpstr>
      <vt:lpstr>b) Sistema de inspección basado en riesgos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Avances y resultados  OBJETIVO DE GESTIÓN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Avances y resultados  OBJETIVO DE GESTIÓN 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Avances y resultados  OBJETIVO DE GESTIÓN 4</vt:lpstr>
      <vt:lpstr>Presentación de PowerPoint</vt:lpstr>
      <vt:lpstr>Presentación de PowerPoint</vt:lpstr>
      <vt:lpstr>Avances y resultados  OBJETIVO DE GESTIÓN 5</vt:lpstr>
      <vt:lpstr>   Recaudaciones 1° Semestre 2013 (Expresado en Bs)  </vt:lpstr>
      <vt:lpstr>INCREMENTO DE RECAUDACIONES POR REMATE ADMINISTRATIVO</vt:lpstr>
      <vt:lpstr>Presupuesto inscrito y ejecutado por tipo de gasto  (Expresado en Bs) </vt:lpstr>
      <vt:lpstr>Presupuesto Inscrito 2013</vt:lpstr>
      <vt:lpstr>FACTORES LIMITANTES</vt:lpstr>
      <vt:lpstr>  Total Personal a Nivel Nacional (Gestión 2013) </vt:lpstr>
      <vt:lpstr>MUCHAS GRACIAS!!!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Autoridad de fiscalización y control social de bosques y tierras</dc:title>
  <dc:creator>plopez</dc:creator>
  <cp:lastModifiedBy>Priscilla Lopez</cp:lastModifiedBy>
  <cp:revision>361</cp:revision>
  <dcterms:created xsi:type="dcterms:W3CDTF">2013-01-25T13:04:56Z</dcterms:created>
  <dcterms:modified xsi:type="dcterms:W3CDTF">2013-07-30T14:35:51Z</dcterms:modified>
</cp:coreProperties>
</file>