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56" r:id="rId2"/>
    <p:sldId id="257" r:id="rId3"/>
    <p:sldId id="277" r:id="rId4"/>
    <p:sldId id="278"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CE81"/>
    <a:srgbClr val="77777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snapVertSplitter="1" vertBarState="minimized" horzBarState="maximized">
    <p:restoredLeft sz="34587" autoAdjust="0"/>
    <p:restoredTop sz="94713" autoAdjust="0"/>
  </p:normalViewPr>
  <p:slideViewPr>
    <p:cSldViewPr>
      <p:cViewPr>
        <p:scale>
          <a:sx n="70" d="100"/>
          <a:sy n="70" d="100"/>
        </p:scale>
        <p:origin x="-324" y="4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pPr>
              <a:defRPr/>
            </a:pPr>
            <a:fld id="{40055606-5FA8-4CF2-BBFF-78B01860C7F6}" type="datetimeFigureOut">
              <a:rPr lang="en-US" smtClean="0"/>
              <a:pPr>
                <a:defRPr/>
              </a:pPr>
              <a:t>4/23/2014</a:t>
            </a:fld>
            <a:endParaRPr lang="en-US"/>
          </a:p>
        </p:txBody>
      </p:sp>
      <p:sp>
        <p:nvSpPr>
          <p:cNvPr id="19" name="18 Marcador de pie de página"/>
          <p:cNvSpPr>
            <a:spLocks noGrp="1"/>
          </p:cNvSpPr>
          <p:nvPr>
            <p:ph type="ftr" sz="quarter" idx="11"/>
          </p:nvPr>
        </p:nvSpPr>
        <p:spPr/>
        <p:txBody>
          <a:bodyPr/>
          <a:lstStyle/>
          <a:p>
            <a:pPr>
              <a:defRPr/>
            </a:pPr>
            <a:endParaRPr lang="en-US"/>
          </a:p>
        </p:txBody>
      </p:sp>
      <p:sp>
        <p:nvSpPr>
          <p:cNvPr id="27" name="26 Marcador de número de diapositiva"/>
          <p:cNvSpPr>
            <a:spLocks noGrp="1"/>
          </p:cNvSpPr>
          <p:nvPr>
            <p:ph type="sldNum" sz="quarter" idx="12"/>
          </p:nvPr>
        </p:nvSpPr>
        <p:spPr/>
        <p:txBody>
          <a:bodyPr/>
          <a:lstStyle/>
          <a:p>
            <a:fld id="{32FB1B35-468A-4CD1-83D0-C5A26A5CC29D}" type="slidenum">
              <a:rPr lang="es-BO" smtClean="0"/>
              <a:pPr/>
              <a:t>‹Nº›</a:t>
            </a:fld>
            <a:endParaRPr lang="es-BO"/>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fld id="{40055606-5FA8-4CF2-BBFF-78B01860C7F6}" type="datetimeFigureOut">
              <a:rPr lang="en-US" smtClean="0"/>
              <a:pPr>
                <a:defRPr/>
              </a:pPr>
              <a:t>4/23/2014</a:t>
            </a:fld>
            <a:endParaRPr lang="en-US"/>
          </a:p>
        </p:txBody>
      </p:sp>
      <p:sp>
        <p:nvSpPr>
          <p:cNvPr id="5" name="4 Marcador de pie de página"/>
          <p:cNvSpPr>
            <a:spLocks noGrp="1"/>
          </p:cNvSpPr>
          <p:nvPr>
            <p:ph type="ftr" sz="quarter" idx="11"/>
          </p:nvPr>
        </p:nvSpPr>
        <p:spPr/>
        <p:txBody>
          <a:bodyPr/>
          <a:lstStyle/>
          <a:p>
            <a:pPr>
              <a:defRPr/>
            </a:pPr>
            <a:endParaRPr lang="en-US"/>
          </a:p>
        </p:txBody>
      </p:sp>
      <p:sp>
        <p:nvSpPr>
          <p:cNvPr id="6" name="5 Marcador de número de diapositiva"/>
          <p:cNvSpPr>
            <a:spLocks noGrp="1"/>
          </p:cNvSpPr>
          <p:nvPr>
            <p:ph type="sldNum" sz="quarter" idx="12"/>
          </p:nvPr>
        </p:nvSpPr>
        <p:spPr/>
        <p:txBody>
          <a:bodyPr/>
          <a:lstStyle/>
          <a:p>
            <a:fld id="{32FB1B35-468A-4CD1-83D0-C5A26A5CC29D}" type="slidenum">
              <a:rPr lang="es-BO" smtClean="0"/>
              <a:pPr/>
              <a:t>‹Nº›</a:t>
            </a:fld>
            <a:endParaRPr lang="es-B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fld id="{40055606-5FA8-4CF2-BBFF-78B01860C7F6}" type="datetimeFigureOut">
              <a:rPr lang="en-US" smtClean="0"/>
              <a:pPr>
                <a:defRPr/>
              </a:pPr>
              <a:t>4/23/2014</a:t>
            </a:fld>
            <a:endParaRPr lang="en-US"/>
          </a:p>
        </p:txBody>
      </p:sp>
      <p:sp>
        <p:nvSpPr>
          <p:cNvPr id="5" name="4 Marcador de pie de página"/>
          <p:cNvSpPr>
            <a:spLocks noGrp="1"/>
          </p:cNvSpPr>
          <p:nvPr>
            <p:ph type="ftr" sz="quarter" idx="11"/>
          </p:nvPr>
        </p:nvSpPr>
        <p:spPr/>
        <p:txBody>
          <a:bodyPr/>
          <a:lstStyle/>
          <a:p>
            <a:pPr>
              <a:defRPr/>
            </a:pPr>
            <a:endParaRPr lang="en-US"/>
          </a:p>
        </p:txBody>
      </p:sp>
      <p:sp>
        <p:nvSpPr>
          <p:cNvPr id="6" name="5 Marcador de número de diapositiva"/>
          <p:cNvSpPr>
            <a:spLocks noGrp="1"/>
          </p:cNvSpPr>
          <p:nvPr>
            <p:ph type="sldNum" sz="quarter" idx="12"/>
          </p:nvPr>
        </p:nvSpPr>
        <p:spPr/>
        <p:txBody>
          <a:bodyPr/>
          <a:lstStyle/>
          <a:p>
            <a:fld id="{32FB1B35-468A-4CD1-83D0-C5A26A5CC29D}" type="slidenum">
              <a:rPr lang="es-BO" smtClean="0"/>
              <a:pPr/>
              <a:t>‹Nº›</a:t>
            </a:fld>
            <a:endParaRPr lang="es-B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fld id="{40055606-5FA8-4CF2-BBFF-78B01860C7F6}" type="datetimeFigureOut">
              <a:rPr lang="en-US" smtClean="0"/>
              <a:pPr>
                <a:defRPr/>
              </a:pPr>
              <a:t>4/23/2014</a:t>
            </a:fld>
            <a:endParaRPr lang="en-US"/>
          </a:p>
        </p:txBody>
      </p:sp>
      <p:sp>
        <p:nvSpPr>
          <p:cNvPr id="5" name="4 Marcador de pie de página"/>
          <p:cNvSpPr>
            <a:spLocks noGrp="1"/>
          </p:cNvSpPr>
          <p:nvPr>
            <p:ph type="ftr" sz="quarter" idx="11"/>
          </p:nvPr>
        </p:nvSpPr>
        <p:spPr/>
        <p:txBody>
          <a:bodyPr/>
          <a:lstStyle/>
          <a:p>
            <a:pPr>
              <a:defRPr/>
            </a:pPr>
            <a:endParaRPr lang="en-US"/>
          </a:p>
        </p:txBody>
      </p:sp>
      <p:sp>
        <p:nvSpPr>
          <p:cNvPr id="6" name="5 Marcador de número de diapositiva"/>
          <p:cNvSpPr>
            <a:spLocks noGrp="1"/>
          </p:cNvSpPr>
          <p:nvPr>
            <p:ph type="sldNum" sz="quarter" idx="12"/>
          </p:nvPr>
        </p:nvSpPr>
        <p:spPr/>
        <p:txBody>
          <a:bodyPr/>
          <a:lstStyle/>
          <a:p>
            <a:fld id="{32FB1B35-468A-4CD1-83D0-C5A26A5CC29D}" type="slidenum">
              <a:rPr lang="es-BO" smtClean="0"/>
              <a:pPr/>
              <a:t>‹Nº›</a:t>
            </a:fld>
            <a:endParaRPr lang="es-B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pPr>
              <a:defRPr/>
            </a:pPr>
            <a:fld id="{40055606-5FA8-4CF2-BBFF-78B01860C7F6}" type="datetimeFigureOut">
              <a:rPr lang="en-US" smtClean="0"/>
              <a:pPr>
                <a:defRPr/>
              </a:pPr>
              <a:t>4/23/2014</a:t>
            </a:fld>
            <a:endParaRPr lang="en-US"/>
          </a:p>
        </p:txBody>
      </p:sp>
      <p:sp>
        <p:nvSpPr>
          <p:cNvPr id="5" name="4 Marcador de pie de página"/>
          <p:cNvSpPr>
            <a:spLocks noGrp="1"/>
          </p:cNvSpPr>
          <p:nvPr>
            <p:ph type="ftr" sz="quarter" idx="11"/>
          </p:nvPr>
        </p:nvSpPr>
        <p:spPr/>
        <p:txBody>
          <a:bodyPr/>
          <a:lstStyle/>
          <a:p>
            <a:pPr>
              <a:defRPr/>
            </a:pPr>
            <a:endParaRPr lang="en-US"/>
          </a:p>
        </p:txBody>
      </p:sp>
      <p:sp>
        <p:nvSpPr>
          <p:cNvPr id="6" name="5 Marcador de número de diapositiva"/>
          <p:cNvSpPr>
            <a:spLocks noGrp="1"/>
          </p:cNvSpPr>
          <p:nvPr>
            <p:ph type="sldNum" sz="quarter" idx="12"/>
          </p:nvPr>
        </p:nvSpPr>
        <p:spPr/>
        <p:txBody>
          <a:bodyPr/>
          <a:lstStyle/>
          <a:p>
            <a:fld id="{32FB1B35-468A-4CD1-83D0-C5A26A5CC29D}" type="slidenum">
              <a:rPr lang="es-BO" smtClean="0"/>
              <a:pPr/>
              <a:t>‹Nº›</a:t>
            </a:fld>
            <a:endParaRPr lang="es-BO"/>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pPr>
              <a:defRPr/>
            </a:pPr>
            <a:fld id="{40055606-5FA8-4CF2-BBFF-78B01860C7F6}" type="datetimeFigureOut">
              <a:rPr lang="en-US" smtClean="0"/>
              <a:pPr>
                <a:defRPr/>
              </a:pPr>
              <a:t>4/23/2014</a:t>
            </a:fld>
            <a:endParaRPr lang="en-US"/>
          </a:p>
        </p:txBody>
      </p:sp>
      <p:sp>
        <p:nvSpPr>
          <p:cNvPr id="6" name="5 Marcador de pie de página"/>
          <p:cNvSpPr>
            <a:spLocks noGrp="1"/>
          </p:cNvSpPr>
          <p:nvPr>
            <p:ph type="ftr" sz="quarter" idx="11"/>
          </p:nvPr>
        </p:nvSpPr>
        <p:spPr/>
        <p:txBody>
          <a:bodyPr/>
          <a:lstStyle/>
          <a:p>
            <a:pPr>
              <a:defRPr/>
            </a:pPr>
            <a:endParaRPr lang="en-US"/>
          </a:p>
        </p:txBody>
      </p:sp>
      <p:sp>
        <p:nvSpPr>
          <p:cNvPr id="7" name="6 Marcador de número de diapositiva"/>
          <p:cNvSpPr>
            <a:spLocks noGrp="1"/>
          </p:cNvSpPr>
          <p:nvPr>
            <p:ph type="sldNum" sz="quarter" idx="12"/>
          </p:nvPr>
        </p:nvSpPr>
        <p:spPr/>
        <p:txBody>
          <a:bodyPr/>
          <a:lstStyle/>
          <a:p>
            <a:fld id="{32FB1B35-468A-4CD1-83D0-C5A26A5CC29D}" type="slidenum">
              <a:rPr lang="es-BO" smtClean="0"/>
              <a:pPr/>
              <a:t>‹Nº›</a:t>
            </a:fld>
            <a:endParaRPr lang="es-B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pPr>
              <a:defRPr/>
            </a:pPr>
            <a:fld id="{40055606-5FA8-4CF2-BBFF-78B01860C7F6}" type="datetimeFigureOut">
              <a:rPr lang="en-US" smtClean="0"/>
              <a:pPr>
                <a:defRPr/>
              </a:pPr>
              <a:t>4/23/2014</a:t>
            </a:fld>
            <a:endParaRPr lang="en-US"/>
          </a:p>
        </p:txBody>
      </p:sp>
      <p:sp>
        <p:nvSpPr>
          <p:cNvPr id="8" name="7 Marcador de pie de página"/>
          <p:cNvSpPr>
            <a:spLocks noGrp="1"/>
          </p:cNvSpPr>
          <p:nvPr>
            <p:ph type="ftr" sz="quarter" idx="11"/>
          </p:nvPr>
        </p:nvSpPr>
        <p:spPr/>
        <p:txBody>
          <a:bodyPr/>
          <a:lstStyle/>
          <a:p>
            <a:pPr>
              <a:defRPr/>
            </a:pPr>
            <a:endParaRPr lang="en-US"/>
          </a:p>
        </p:txBody>
      </p:sp>
      <p:sp>
        <p:nvSpPr>
          <p:cNvPr id="9" name="8 Marcador de número de diapositiva"/>
          <p:cNvSpPr>
            <a:spLocks noGrp="1"/>
          </p:cNvSpPr>
          <p:nvPr>
            <p:ph type="sldNum" sz="quarter" idx="12"/>
          </p:nvPr>
        </p:nvSpPr>
        <p:spPr/>
        <p:txBody>
          <a:bodyPr/>
          <a:lstStyle/>
          <a:p>
            <a:fld id="{32FB1B35-468A-4CD1-83D0-C5A26A5CC29D}" type="slidenum">
              <a:rPr lang="es-BO" smtClean="0"/>
              <a:pPr/>
              <a:t>‹Nº›</a:t>
            </a:fld>
            <a:endParaRPr lang="es-B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pPr>
              <a:defRPr/>
            </a:pPr>
            <a:fld id="{40055606-5FA8-4CF2-BBFF-78B01860C7F6}" type="datetimeFigureOut">
              <a:rPr lang="en-US" smtClean="0"/>
              <a:pPr>
                <a:defRPr/>
              </a:pPr>
              <a:t>4/23/2014</a:t>
            </a:fld>
            <a:endParaRPr lang="en-US"/>
          </a:p>
        </p:txBody>
      </p:sp>
      <p:sp>
        <p:nvSpPr>
          <p:cNvPr id="4" name="3 Marcador de pie de página"/>
          <p:cNvSpPr>
            <a:spLocks noGrp="1"/>
          </p:cNvSpPr>
          <p:nvPr>
            <p:ph type="ftr" sz="quarter" idx="11"/>
          </p:nvPr>
        </p:nvSpPr>
        <p:spPr/>
        <p:txBody>
          <a:bodyPr/>
          <a:lstStyle/>
          <a:p>
            <a:pPr>
              <a:defRPr/>
            </a:pPr>
            <a:endParaRPr lang="en-US"/>
          </a:p>
        </p:txBody>
      </p:sp>
      <p:sp>
        <p:nvSpPr>
          <p:cNvPr id="5" name="4 Marcador de número de diapositiva"/>
          <p:cNvSpPr>
            <a:spLocks noGrp="1"/>
          </p:cNvSpPr>
          <p:nvPr>
            <p:ph type="sldNum" sz="quarter" idx="12"/>
          </p:nvPr>
        </p:nvSpPr>
        <p:spPr/>
        <p:txBody>
          <a:bodyPr/>
          <a:lstStyle/>
          <a:p>
            <a:fld id="{32FB1B35-468A-4CD1-83D0-C5A26A5CC29D}" type="slidenum">
              <a:rPr lang="es-BO" smtClean="0"/>
              <a:pPr/>
              <a:t>‹Nº›</a:t>
            </a:fld>
            <a:endParaRPr lang="es-B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fld id="{40055606-5FA8-4CF2-BBFF-78B01860C7F6}" type="datetimeFigureOut">
              <a:rPr lang="en-US" smtClean="0"/>
              <a:pPr>
                <a:defRPr/>
              </a:pPr>
              <a:t>4/23/2014</a:t>
            </a:fld>
            <a:endParaRPr lang="en-US"/>
          </a:p>
        </p:txBody>
      </p:sp>
      <p:sp>
        <p:nvSpPr>
          <p:cNvPr id="3" name="2 Marcador de pie de página"/>
          <p:cNvSpPr>
            <a:spLocks noGrp="1"/>
          </p:cNvSpPr>
          <p:nvPr>
            <p:ph type="ftr" sz="quarter" idx="11"/>
          </p:nvPr>
        </p:nvSpPr>
        <p:spPr/>
        <p:txBody>
          <a:bodyPr/>
          <a:lstStyle/>
          <a:p>
            <a:pPr>
              <a:defRPr/>
            </a:pPr>
            <a:endParaRPr lang="en-US"/>
          </a:p>
        </p:txBody>
      </p:sp>
      <p:sp>
        <p:nvSpPr>
          <p:cNvPr id="4" name="3 Marcador de número de diapositiva"/>
          <p:cNvSpPr>
            <a:spLocks noGrp="1"/>
          </p:cNvSpPr>
          <p:nvPr>
            <p:ph type="sldNum" sz="quarter" idx="12"/>
          </p:nvPr>
        </p:nvSpPr>
        <p:spPr/>
        <p:txBody>
          <a:bodyPr/>
          <a:lstStyle/>
          <a:p>
            <a:fld id="{32FB1B35-468A-4CD1-83D0-C5A26A5CC29D}" type="slidenum">
              <a:rPr lang="es-BO" smtClean="0"/>
              <a:pPr/>
              <a:t>‹Nº›</a:t>
            </a:fld>
            <a:endParaRPr lang="es-B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pPr>
              <a:defRPr/>
            </a:pPr>
            <a:fld id="{40055606-5FA8-4CF2-BBFF-78B01860C7F6}" type="datetimeFigureOut">
              <a:rPr lang="en-US" smtClean="0"/>
              <a:pPr>
                <a:defRPr/>
              </a:pPr>
              <a:t>4/23/2014</a:t>
            </a:fld>
            <a:endParaRPr lang="en-US"/>
          </a:p>
        </p:txBody>
      </p:sp>
      <p:sp>
        <p:nvSpPr>
          <p:cNvPr id="6" name="5 Marcador de pie de página"/>
          <p:cNvSpPr>
            <a:spLocks noGrp="1"/>
          </p:cNvSpPr>
          <p:nvPr>
            <p:ph type="ftr" sz="quarter" idx="11"/>
          </p:nvPr>
        </p:nvSpPr>
        <p:spPr/>
        <p:txBody>
          <a:bodyPr/>
          <a:lstStyle/>
          <a:p>
            <a:pPr>
              <a:defRPr/>
            </a:pPr>
            <a:endParaRPr lang="en-US"/>
          </a:p>
        </p:txBody>
      </p:sp>
      <p:sp>
        <p:nvSpPr>
          <p:cNvPr id="7" name="6 Marcador de número de diapositiva"/>
          <p:cNvSpPr>
            <a:spLocks noGrp="1"/>
          </p:cNvSpPr>
          <p:nvPr>
            <p:ph type="sldNum" sz="quarter" idx="12"/>
          </p:nvPr>
        </p:nvSpPr>
        <p:spPr/>
        <p:txBody>
          <a:bodyPr/>
          <a:lstStyle/>
          <a:p>
            <a:fld id="{32FB1B35-468A-4CD1-83D0-C5A26A5CC29D}" type="slidenum">
              <a:rPr lang="es-BO" smtClean="0"/>
              <a:pPr/>
              <a:t>‹Nº›</a:t>
            </a:fld>
            <a:endParaRPr lang="es-B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pPr>
              <a:defRPr/>
            </a:pPr>
            <a:fld id="{40055606-5FA8-4CF2-BBFF-78B01860C7F6}" type="datetimeFigureOut">
              <a:rPr lang="en-US" smtClean="0"/>
              <a:pPr>
                <a:defRPr/>
              </a:pPr>
              <a:t>4/23/2014</a:t>
            </a:fld>
            <a:endParaRPr lang="en-US"/>
          </a:p>
        </p:txBody>
      </p:sp>
      <p:sp>
        <p:nvSpPr>
          <p:cNvPr id="6" name="5 Marcador de pie de página"/>
          <p:cNvSpPr>
            <a:spLocks noGrp="1"/>
          </p:cNvSpPr>
          <p:nvPr>
            <p:ph type="ftr" sz="quarter" idx="11"/>
          </p:nvPr>
        </p:nvSpPr>
        <p:spPr/>
        <p:txBody>
          <a:bodyPr/>
          <a:lstStyle/>
          <a:p>
            <a:pPr>
              <a:defRPr/>
            </a:pPr>
            <a:endParaRPr lang="en-US"/>
          </a:p>
        </p:txBody>
      </p:sp>
      <p:sp>
        <p:nvSpPr>
          <p:cNvPr id="7" name="6 Marcador de número de diapositiva"/>
          <p:cNvSpPr>
            <a:spLocks noGrp="1"/>
          </p:cNvSpPr>
          <p:nvPr>
            <p:ph type="sldNum" sz="quarter" idx="12"/>
          </p:nvPr>
        </p:nvSpPr>
        <p:spPr>
          <a:xfrm>
            <a:off x="8077200" y="6356350"/>
            <a:ext cx="609600" cy="365125"/>
          </a:xfrm>
        </p:spPr>
        <p:txBody>
          <a:bodyPr/>
          <a:lstStyle/>
          <a:p>
            <a:fld id="{32FB1B35-468A-4CD1-83D0-C5A26A5CC29D}" type="slidenum">
              <a:rPr lang="es-BO" smtClean="0"/>
              <a:pPr/>
              <a:t>‹Nº›</a:t>
            </a:fld>
            <a:endParaRPr lang="es-BO"/>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40055606-5FA8-4CF2-BBFF-78B01860C7F6}" type="datetimeFigureOut">
              <a:rPr lang="en-US" smtClean="0"/>
              <a:pPr>
                <a:defRPr/>
              </a:pPr>
              <a:t>4/23/2014</a:t>
            </a:fld>
            <a:endParaRPr lang="en-U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2FB1B35-468A-4CD1-83D0-C5A26A5CC29D}" type="slidenum">
              <a:rPr lang="es-BO" smtClean="0"/>
              <a:pPr/>
              <a:t>‹Nº›</a:t>
            </a:fld>
            <a:endParaRPr lang="es-BO"/>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logo abt.png"/>
          <p:cNvPicPr>
            <a:picLocks noChangeAspect="1"/>
          </p:cNvPicPr>
          <p:nvPr/>
        </p:nvPicPr>
        <p:blipFill>
          <a:blip r:embed="rId2" cstate="print"/>
          <a:stretch>
            <a:fillRect/>
          </a:stretch>
        </p:blipFill>
        <p:spPr>
          <a:xfrm>
            <a:off x="1752600" y="990600"/>
            <a:ext cx="5669286" cy="3188974"/>
          </a:xfrm>
          <a:prstGeom prst="rect">
            <a:avLst/>
          </a:prstGeom>
        </p:spPr>
      </p:pic>
      <p:sp>
        <p:nvSpPr>
          <p:cNvPr id="10" name="9 CuadroTexto"/>
          <p:cNvSpPr txBox="1"/>
          <p:nvPr/>
        </p:nvSpPr>
        <p:spPr>
          <a:xfrm rot="21269505">
            <a:off x="990600" y="4327533"/>
            <a:ext cx="7391400" cy="1631216"/>
          </a:xfrm>
          <a:prstGeom prst="rect">
            <a:avLst/>
          </a:prstGeom>
          <a:noFill/>
        </p:spPr>
        <p:txBody>
          <a:bodyPr wrap="square" rtlCol="0">
            <a:spAutoFit/>
          </a:bodyPr>
          <a:lstStyle/>
          <a:p>
            <a:pPr>
              <a:buNone/>
            </a:pPr>
            <a:r>
              <a:rPr lang="es-BO" sz="2000" b="1" dirty="0" smtClean="0">
                <a:solidFill>
                  <a:schemeClr val="bg1"/>
                </a:solidFill>
              </a:rPr>
              <a:t>DIRECTRIZ TECNICA PARA ELABORACIÓN DE PLANES DE GESTION INTEGRAL DE BOSQUES Y TIERRA (PGIBT) EN COMUNIDADES CAMPESINAS INDÍGENA ORIGINARIAS, INTERCULTURALES Y AFROBOLIVIANAS Nº 250/2013</a:t>
            </a:r>
            <a:endParaRPr lang="es-BO" sz="20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0042"/>
            <a:ext cx="5472122" cy="1347046"/>
          </a:xfrm>
        </p:spPr>
        <p:txBody>
          <a:bodyPr>
            <a:normAutofit fontScale="90000"/>
          </a:bodyPr>
          <a:lstStyle/>
          <a:p>
            <a:r>
              <a:rPr lang="es-BO" b="1" dirty="0" smtClean="0">
                <a:solidFill>
                  <a:schemeClr val="bg2">
                    <a:lumMod val="10000"/>
                  </a:schemeClr>
                </a:solidFill>
              </a:rPr>
              <a:t>Ordenamiento de la propiedad comunal</a:t>
            </a:r>
            <a:endParaRPr lang="es-BO" dirty="0">
              <a:solidFill>
                <a:schemeClr val="bg2">
                  <a:lumMod val="10000"/>
                </a:schemeClr>
              </a:solidFill>
            </a:endParaRPr>
          </a:p>
        </p:txBody>
      </p:sp>
      <p:sp>
        <p:nvSpPr>
          <p:cNvPr id="3" name="2 Marcador de contenido"/>
          <p:cNvSpPr>
            <a:spLocks noGrp="1"/>
          </p:cNvSpPr>
          <p:nvPr>
            <p:ph idx="1"/>
          </p:nvPr>
        </p:nvSpPr>
        <p:spPr>
          <a:xfrm>
            <a:off x="457200" y="1935480"/>
            <a:ext cx="8229600" cy="4708230"/>
          </a:xfrm>
        </p:spPr>
        <p:txBody>
          <a:bodyPr>
            <a:normAutofit fontScale="47500" lnSpcReduction="20000"/>
          </a:bodyPr>
          <a:lstStyle/>
          <a:p>
            <a:r>
              <a:rPr lang="es-BO" sz="3800" dirty="0" smtClean="0"/>
              <a:t>Relevamiento de la disponibilidad de información respecto de usos de suelo permitidos (PLUS, POT, PMOT y otros). </a:t>
            </a:r>
            <a:endParaRPr lang="es-ES" sz="3800" dirty="0" smtClean="0"/>
          </a:p>
          <a:p>
            <a:r>
              <a:rPr lang="es-BO" sz="3800" dirty="0" smtClean="0"/>
              <a:t>Levantamiento de información comunal (ambiental, social y cultural) mediante metodologías participativas con verificación in situ de prima visu, para la elaboración de la propuesta de ordenamiento.</a:t>
            </a:r>
            <a:endParaRPr lang="es-ES" sz="3800" dirty="0" smtClean="0"/>
          </a:p>
          <a:p>
            <a:r>
              <a:rPr lang="es-BO" sz="3800" dirty="0" smtClean="0"/>
              <a:t>Definición participativa áreas de protección ecológica, social, cultural (servidumbres ecológicas, atributos de alto valor de conservación, otras)</a:t>
            </a:r>
            <a:endParaRPr lang="es-ES" sz="3800" dirty="0" smtClean="0"/>
          </a:p>
          <a:p>
            <a:r>
              <a:rPr lang="es-BO" sz="3800" dirty="0" smtClean="0"/>
              <a:t>Discusión, consenso y validación participativa entre los intereses comunales de uso y aprovechamiento y las limitantes identificadas en los instrumentos de ordenamiento mayor.</a:t>
            </a:r>
            <a:endParaRPr lang="es-ES" sz="3800" dirty="0" smtClean="0"/>
          </a:p>
          <a:p>
            <a:r>
              <a:rPr lang="es-BO" sz="3800" dirty="0" smtClean="0"/>
              <a:t>Definición consensuada de unidades administrativas de uso y aprovechamiento en función de sus potencialidades y limitantes.</a:t>
            </a:r>
            <a:endParaRPr lang="es-ES" sz="3800" dirty="0" smtClean="0"/>
          </a:p>
          <a:p>
            <a:r>
              <a:rPr lang="es-BO" sz="3800" dirty="0" smtClean="0"/>
              <a:t>Descripción general de las unidades administrativas, los usos y los sistemas productivos sustentables y los productos a aprovechar.</a:t>
            </a:r>
            <a:endParaRPr lang="es-ES" sz="3800" dirty="0" smtClean="0"/>
          </a:p>
          <a:p>
            <a:r>
              <a:rPr lang="es-BO" sz="3800" dirty="0" smtClean="0"/>
              <a:t>Elaboración de mapa y memoria descriptiva del ordenamiento.</a:t>
            </a:r>
            <a:endParaRPr lang="es-ES" sz="3800" dirty="0" smtClean="0"/>
          </a:p>
          <a:p>
            <a:r>
              <a:rPr lang="es-BO" sz="3800" dirty="0" smtClean="0"/>
              <a:t>Identificación de servidumbres ecológicas (según Ley Forestal)</a:t>
            </a:r>
            <a:endParaRPr lang="es-ES" sz="3800" dirty="0" smtClean="0"/>
          </a:p>
          <a:p>
            <a:r>
              <a:rPr lang="es-BO" sz="3800" dirty="0" smtClean="0"/>
              <a:t>En tierras con bosques de producción forestal permanente sólo se autorizará su conversión para fines agrícola, ganadero y/o agroforestal hasta el 5% del total del bosque.</a:t>
            </a:r>
            <a:endParaRPr lang="es-ES" sz="3800" dirty="0" smtClean="0"/>
          </a:p>
          <a:p>
            <a:endParaRPr lang="es-BO" dirty="0"/>
          </a:p>
        </p:txBody>
      </p:sp>
      <p:pic>
        <p:nvPicPr>
          <p:cNvPr id="4" name="3 Imagen" descr="logo abt.png"/>
          <p:cNvPicPr>
            <a:picLocks noChangeAspect="1"/>
          </p:cNvPicPr>
          <p:nvPr/>
        </p:nvPicPr>
        <p:blipFill>
          <a:blip r:embed="rId2" cstate="print"/>
          <a:stretch>
            <a:fillRect/>
          </a:stretch>
        </p:blipFill>
        <p:spPr>
          <a:xfrm>
            <a:off x="6163734" y="0"/>
            <a:ext cx="2980266" cy="16764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28604"/>
            <a:ext cx="5972188" cy="1143000"/>
          </a:xfrm>
        </p:spPr>
        <p:txBody>
          <a:bodyPr>
            <a:normAutofit fontScale="90000"/>
          </a:bodyPr>
          <a:lstStyle/>
          <a:p>
            <a:r>
              <a:rPr lang="es-BO" sz="3200" b="1" dirty="0" smtClean="0">
                <a:solidFill>
                  <a:schemeClr val="bg2">
                    <a:lumMod val="10000"/>
                  </a:schemeClr>
                </a:solidFill>
              </a:rPr>
              <a:t>Reglamento interno de uso y aprovechamiento de recursos de bosques y tierra</a:t>
            </a:r>
            <a:endParaRPr lang="es-BO" sz="3200" dirty="0">
              <a:solidFill>
                <a:schemeClr val="bg2">
                  <a:lumMod val="10000"/>
                </a:schemeClr>
              </a:solidFill>
            </a:endParaRPr>
          </a:p>
        </p:txBody>
      </p:sp>
      <p:sp>
        <p:nvSpPr>
          <p:cNvPr id="3" name="2 Marcador de contenido"/>
          <p:cNvSpPr>
            <a:spLocks noGrp="1"/>
          </p:cNvSpPr>
          <p:nvPr>
            <p:ph idx="1"/>
          </p:nvPr>
        </p:nvSpPr>
        <p:spPr>
          <a:xfrm>
            <a:off x="285720" y="1571612"/>
            <a:ext cx="8643998" cy="5143536"/>
          </a:xfrm>
        </p:spPr>
        <p:txBody>
          <a:bodyPr>
            <a:normAutofit fontScale="70000" lnSpcReduction="20000"/>
          </a:bodyPr>
          <a:lstStyle/>
          <a:p>
            <a:pPr>
              <a:defRPr/>
            </a:pPr>
            <a:r>
              <a:rPr lang="es-BO" dirty="0" smtClean="0"/>
              <a:t>Revisará y redactará las normas para el uso, manejo y aprovechamiento de los componentes del bosque y tierra, el sistema de sanciones, responsables, monitoreo, fiscalización y control social interno, la misma que será validada y aprobada en asamblea general de la comunidad. Esta debe ser permanentemente revisada y actualizada en función alas múltiples presiones de los habitantes sobre los recursos de bosque y tierra, pero fundamentalmente no debe ser contraria a las leyes, decretos supremos, normas y otras disposiciones estatales vigentes.</a:t>
            </a:r>
            <a:endParaRPr lang="es-ES" dirty="0" smtClean="0"/>
          </a:p>
          <a:p>
            <a:pPr>
              <a:defRPr/>
            </a:pPr>
            <a:r>
              <a:rPr lang="es-BO" dirty="0" smtClean="0"/>
              <a:t>Elaborará la propuesta de uso, manejo y aprovechamiento de los componentes de bosques y tierra. </a:t>
            </a:r>
            <a:endParaRPr lang="es-ES" dirty="0" smtClean="0"/>
          </a:p>
          <a:p>
            <a:pPr>
              <a:defRPr/>
            </a:pPr>
            <a:r>
              <a:rPr lang="es-BO" dirty="0" smtClean="0"/>
              <a:t>Definirá las formas de organización que permitan desarrollar cada uno de los sistemas productivos sustentables decididos por consenso durante la construcción de la visión comunitaria. </a:t>
            </a:r>
            <a:endParaRPr lang="es-ES" dirty="0" smtClean="0"/>
          </a:p>
          <a:p>
            <a:pPr>
              <a:defRPr/>
            </a:pPr>
            <a:r>
              <a:rPr lang="es-BO" dirty="0" smtClean="0"/>
              <a:t>Establecerá una propuesta de inversiones para la mejora socioeconómica, que refleje mínimamente en un quinquenio las mejoras previstas para la comunidad.</a:t>
            </a:r>
            <a:endParaRPr lang="es-ES" dirty="0" smtClean="0"/>
          </a:p>
          <a:p>
            <a:pPr>
              <a:defRPr/>
            </a:pPr>
            <a:r>
              <a:rPr lang="es-BO" dirty="0" smtClean="0"/>
              <a:t>El reglamento interno será validado y aprobado en asamblea general de la comunidad por al menos dos tercios de sus habitantes. </a:t>
            </a:r>
            <a:endParaRPr lang="es-ES" dirty="0" smtClean="0"/>
          </a:p>
          <a:p>
            <a:pPr>
              <a:defRPr/>
            </a:pPr>
            <a:r>
              <a:rPr lang="es-BO" dirty="0" smtClean="0"/>
              <a:t>Será sometida a una constante evaluación y redefinición por parte de sus habitantes, tomando en cuenta las complejas interacciones y considerando el entorno socioeconómico que de una u otra manera ejerce presión sobre los componentes del bosque y la tierra.</a:t>
            </a:r>
            <a:endParaRPr lang="es-ES" dirty="0" smtClean="0"/>
          </a:p>
          <a:p>
            <a:endParaRPr lang="es-BO" dirty="0"/>
          </a:p>
        </p:txBody>
      </p:sp>
      <p:pic>
        <p:nvPicPr>
          <p:cNvPr id="4" name="3 Imagen" descr="logo abt.png"/>
          <p:cNvPicPr>
            <a:picLocks noChangeAspect="1"/>
          </p:cNvPicPr>
          <p:nvPr/>
        </p:nvPicPr>
        <p:blipFill>
          <a:blip r:embed="rId2" cstate="print"/>
          <a:stretch>
            <a:fillRect/>
          </a:stretch>
        </p:blipFill>
        <p:spPr>
          <a:xfrm>
            <a:off x="6163734" y="0"/>
            <a:ext cx="2980266" cy="16764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5900750" cy="724648"/>
          </a:xfrm>
        </p:spPr>
        <p:txBody>
          <a:bodyPr>
            <a:normAutofit/>
          </a:bodyPr>
          <a:lstStyle/>
          <a:p>
            <a:r>
              <a:rPr lang="en-US" sz="3600" b="1" cap="small" dirty="0" smtClean="0">
                <a:solidFill>
                  <a:schemeClr val="bg2">
                    <a:lumMod val="10000"/>
                  </a:schemeClr>
                </a:solidFill>
              </a:rPr>
              <a:t>SISTEMAS AGROFORESTALES</a:t>
            </a:r>
            <a:endParaRPr lang="es-BO" sz="3600" dirty="0">
              <a:solidFill>
                <a:schemeClr val="bg2">
                  <a:lumMod val="10000"/>
                </a:schemeClr>
              </a:solidFill>
            </a:endParaRPr>
          </a:p>
        </p:txBody>
      </p:sp>
      <p:sp>
        <p:nvSpPr>
          <p:cNvPr id="3" name="2 Marcador de contenido"/>
          <p:cNvSpPr>
            <a:spLocks noGrp="1"/>
          </p:cNvSpPr>
          <p:nvPr>
            <p:ph idx="1"/>
          </p:nvPr>
        </p:nvSpPr>
        <p:spPr>
          <a:xfrm>
            <a:off x="4714876" y="1935480"/>
            <a:ext cx="3971924" cy="4389120"/>
          </a:xfrm>
        </p:spPr>
        <p:txBody>
          <a:bodyPr>
            <a:normAutofit fontScale="85000" lnSpcReduction="20000"/>
          </a:bodyPr>
          <a:lstStyle/>
          <a:p>
            <a:pPr algn="just"/>
            <a:r>
              <a:rPr lang="es-ES" sz="3200" dirty="0" smtClean="0"/>
              <a:t>En aquellas comunidades establecidas en la categoría Tierras de Producción Forestal Permanente además de los usos sin fines comerciales se puede proponer actividades de implementación de sistemas agroforestales hasta en un 10% de su superficie.</a:t>
            </a:r>
          </a:p>
          <a:p>
            <a:endParaRPr lang="es-BO" dirty="0"/>
          </a:p>
        </p:txBody>
      </p:sp>
      <p:pic>
        <p:nvPicPr>
          <p:cNvPr id="4" name="3 Imagen" descr="logo abt.png"/>
          <p:cNvPicPr>
            <a:picLocks noChangeAspect="1"/>
          </p:cNvPicPr>
          <p:nvPr/>
        </p:nvPicPr>
        <p:blipFill>
          <a:blip r:embed="rId2" cstate="print"/>
          <a:stretch>
            <a:fillRect/>
          </a:stretch>
        </p:blipFill>
        <p:spPr>
          <a:xfrm>
            <a:off x="6163734" y="0"/>
            <a:ext cx="2980266" cy="1676400"/>
          </a:xfrm>
          <a:prstGeom prst="rect">
            <a:avLst/>
          </a:prstGeom>
        </p:spPr>
      </p:pic>
      <p:pic>
        <p:nvPicPr>
          <p:cNvPr id="12290" name="Picture 2" descr="https://lh5.googleusercontent.com/-WPnhIhFghPQ/Upjrm0BV25I/AAAAAAAAAYg/HnZ5BPBYXjw/Sistema%252520Agroforestal%252520con%252520Cedro%252520-%252520CODESU%2525202C.JPG?imgmax=912"/>
          <p:cNvPicPr>
            <a:picLocks noChangeAspect="1" noChangeArrowheads="1"/>
          </p:cNvPicPr>
          <p:nvPr/>
        </p:nvPicPr>
        <p:blipFill>
          <a:blip r:embed="rId3"/>
          <a:srcRect/>
          <a:stretch>
            <a:fillRect/>
          </a:stretch>
        </p:blipFill>
        <p:spPr bwMode="auto">
          <a:xfrm>
            <a:off x="285720" y="2571744"/>
            <a:ext cx="4344987" cy="325874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71480"/>
            <a:ext cx="4686304" cy="1143000"/>
          </a:xfrm>
        </p:spPr>
        <p:txBody>
          <a:bodyPr>
            <a:normAutofit/>
          </a:bodyPr>
          <a:lstStyle/>
          <a:p>
            <a:r>
              <a:rPr lang="es-ES" sz="3600" b="1" cap="small" dirty="0" smtClean="0">
                <a:solidFill>
                  <a:schemeClr val="bg2">
                    <a:lumMod val="10000"/>
                  </a:schemeClr>
                </a:solidFill>
              </a:rPr>
              <a:t>APROVECHAMIENTO AGROPECUARIO</a:t>
            </a:r>
            <a:endParaRPr lang="es-ES" sz="3600" dirty="0">
              <a:solidFill>
                <a:schemeClr val="bg2">
                  <a:lumMod val="10000"/>
                </a:schemeClr>
              </a:solidFill>
            </a:endParaRPr>
          </a:p>
        </p:txBody>
      </p:sp>
      <p:sp>
        <p:nvSpPr>
          <p:cNvPr id="3" name="2 Marcador de contenido"/>
          <p:cNvSpPr>
            <a:spLocks noGrp="1"/>
          </p:cNvSpPr>
          <p:nvPr>
            <p:ph idx="1"/>
          </p:nvPr>
        </p:nvSpPr>
        <p:spPr/>
        <p:txBody>
          <a:bodyPr>
            <a:normAutofit fontScale="92500" lnSpcReduction="20000"/>
          </a:bodyPr>
          <a:lstStyle/>
          <a:p>
            <a:r>
              <a:rPr lang="es-ES" sz="2800" dirty="0" smtClean="0"/>
              <a:t>Cuando la propiedad de la comunidad se encuentre en Tierras de Producción Forestal Permanente (TPFP), sólo podrá habilitarse tierras para actividades agropecuarias hasta 5% de la superficie total de la propiedad.</a:t>
            </a:r>
          </a:p>
          <a:p>
            <a:r>
              <a:rPr lang="es-ES" sz="2800" dirty="0" smtClean="0"/>
              <a:t>En aquellas propiedades de comunidades que se encuentren totalmente en áreas clasificadas de tierras con cobertura boscosa aptas para diversos usos o de uso múltiple, procederá la habilitación o desmonte previa tramitación de permiso ante la ABT, de acuerdo con las normas, procedimientos y mecanismos establecidos para el efecto. </a:t>
            </a:r>
          </a:p>
          <a:p>
            <a:endParaRPr lang="es-ES" dirty="0"/>
          </a:p>
        </p:txBody>
      </p:sp>
      <p:pic>
        <p:nvPicPr>
          <p:cNvPr id="4" name="3 Imagen" descr="logo abt.png"/>
          <p:cNvPicPr>
            <a:picLocks noChangeAspect="1"/>
          </p:cNvPicPr>
          <p:nvPr/>
        </p:nvPicPr>
        <p:blipFill>
          <a:blip r:embed="rId2" cstate="print"/>
          <a:stretch>
            <a:fillRect/>
          </a:stretch>
        </p:blipFill>
        <p:spPr>
          <a:xfrm>
            <a:off x="6163734" y="0"/>
            <a:ext cx="2980266" cy="16764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500042"/>
            <a:ext cx="5757874" cy="1143000"/>
          </a:xfrm>
        </p:spPr>
        <p:txBody>
          <a:bodyPr>
            <a:normAutofit/>
          </a:bodyPr>
          <a:lstStyle/>
          <a:p>
            <a:r>
              <a:rPr lang="es-ES" sz="3600" dirty="0" smtClean="0">
                <a:solidFill>
                  <a:schemeClr val="bg2">
                    <a:lumMod val="10000"/>
                  </a:schemeClr>
                </a:solidFill>
              </a:rPr>
              <a:t>Consideraciones técnicas para</a:t>
            </a:r>
            <a:br>
              <a:rPr lang="es-ES" sz="3600" dirty="0" smtClean="0">
                <a:solidFill>
                  <a:schemeClr val="bg2">
                    <a:lumMod val="10000"/>
                  </a:schemeClr>
                </a:solidFill>
              </a:rPr>
            </a:br>
            <a:r>
              <a:rPr lang="es-ES" sz="3600" dirty="0" smtClean="0">
                <a:solidFill>
                  <a:schemeClr val="bg2">
                    <a:lumMod val="10000"/>
                  </a:schemeClr>
                </a:solidFill>
              </a:rPr>
              <a:t> los sistemas productivos </a:t>
            </a:r>
            <a:endParaRPr lang="es-ES" sz="3600" dirty="0">
              <a:solidFill>
                <a:schemeClr val="bg2">
                  <a:lumMod val="10000"/>
                </a:schemeClr>
              </a:solidFill>
            </a:endParaRPr>
          </a:p>
        </p:txBody>
      </p:sp>
      <p:sp>
        <p:nvSpPr>
          <p:cNvPr id="3" name="2 Marcador de contenido"/>
          <p:cNvSpPr>
            <a:spLocks noGrp="1"/>
          </p:cNvSpPr>
          <p:nvPr>
            <p:ph idx="1"/>
          </p:nvPr>
        </p:nvSpPr>
        <p:spPr/>
        <p:txBody>
          <a:bodyPr/>
          <a:lstStyle/>
          <a:p>
            <a:r>
              <a:rPr lang="es-ES" sz="2800" dirty="0" smtClean="0"/>
              <a:t>Prácticas de conservación de suelos</a:t>
            </a:r>
          </a:p>
          <a:p>
            <a:r>
              <a:rPr lang="es-ES" sz="2800" dirty="0" smtClean="0"/>
              <a:t>Conservación de cursos y cuerpos de agua</a:t>
            </a:r>
          </a:p>
          <a:p>
            <a:r>
              <a:rPr lang="es-ES" sz="2800" dirty="0" smtClean="0"/>
              <a:t>Utilización eficiente y responsable del agua</a:t>
            </a:r>
          </a:p>
          <a:p>
            <a:r>
              <a:rPr lang="es-ES" sz="2800" dirty="0" smtClean="0"/>
              <a:t>Conservación de la biodiversidad del ecosistema</a:t>
            </a:r>
          </a:p>
          <a:p>
            <a:r>
              <a:rPr lang="es-ES" sz="2800" dirty="0" smtClean="0"/>
              <a:t>Utilización racional de fertilizantes y fitosanitarios</a:t>
            </a:r>
          </a:p>
          <a:p>
            <a:r>
              <a:rPr lang="es-ES" sz="2800" dirty="0" smtClean="0"/>
              <a:t>Priorización de fertilizantes orgánicos</a:t>
            </a:r>
          </a:p>
          <a:p>
            <a:r>
              <a:rPr lang="es-ES" sz="2800" dirty="0" smtClean="0"/>
              <a:t>Mantenimiento del paisaje</a:t>
            </a:r>
            <a:endParaRPr lang="es-ES" sz="2800" dirty="0"/>
          </a:p>
        </p:txBody>
      </p:sp>
      <p:pic>
        <p:nvPicPr>
          <p:cNvPr id="4" name="3 Imagen" descr="logo abt.png"/>
          <p:cNvPicPr>
            <a:picLocks noChangeAspect="1"/>
          </p:cNvPicPr>
          <p:nvPr/>
        </p:nvPicPr>
        <p:blipFill>
          <a:blip r:embed="rId2" cstate="print"/>
          <a:stretch>
            <a:fillRect/>
          </a:stretch>
        </p:blipFill>
        <p:spPr>
          <a:xfrm>
            <a:off x="6163734" y="0"/>
            <a:ext cx="2980266" cy="16764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5972188" cy="796086"/>
          </a:xfrm>
        </p:spPr>
        <p:txBody>
          <a:bodyPr>
            <a:normAutofit fontScale="90000"/>
          </a:bodyPr>
          <a:lstStyle/>
          <a:p>
            <a:r>
              <a:rPr lang="es-ES" b="1" cap="small" dirty="0" smtClean="0">
                <a:solidFill>
                  <a:schemeClr val="bg2">
                    <a:lumMod val="10000"/>
                  </a:schemeClr>
                </a:solidFill>
              </a:rPr>
              <a:t/>
            </a:r>
            <a:br>
              <a:rPr lang="es-ES" b="1" cap="small" dirty="0" smtClean="0">
                <a:solidFill>
                  <a:schemeClr val="bg2">
                    <a:lumMod val="10000"/>
                  </a:schemeClr>
                </a:solidFill>
              </a:rPr>
            </a:br>
            <a:r>
              <a:rPr lang="en-US" b="1" cap="small" dirty="0" smtClean="0"/>
              <a:t> </a:t>
            </a:r>
            <a:r>
              <a:rPr lang="en-US" sz="4000" b="1" cap="small" dirty="0" smtClean="0">
                <a:solidFill>
                  <a:schemeClr val="bg2">
                    <a:lumMod val="10000"/>
                  </a:schemeClr>
                </a:solidFill>
              </a:rPr>
              <a:t>PLANTACIONES FORESTALES</a:t>
            </a:r>
            <a:endParaRPr lang="es-ES" sz="4000" dirty="0">
              <a:solidFill>
                <a:schemeClr val="bg2">
                  <a:lumMod val="10000"/>
                </a:schemeClr>
              </a:solidFill>
            </a:endParaRPr>
          </a:p>
        </p:txBody>
      </p:sp>
      <p:sp>
        <p:nvSpPr>
          <p:cNvPr id="3" name="2 Marcador de contenido"/>
          <p:cNvSpPr>
            <a:spLocks noGrp="1"/>
          </p:cNvSpPr>
          <p:nvPr>
            <p:ph idx="1"/>
          </p:nvPr>
        </p:nvSpPr>
        <p:spPr/>
        <p:txBody>
          <a:bodyPr>
            <a:normAutofit lnSpcReduction="10000"/>
          </a:bodyPr>
          <a:lstStyle/>
          <a:p>
            <a:r>
              <a:rPr lang="es-ES" sz="2800" dirty="0" smtClean="0"/>
              <a:t>En caso de existir áreas que hubieran sido desmontadas y abandonadas dentro de la comunidad, estas áreas deberán estar sujetas a su restitución mediante la regeneración natural; o en su caso, podrán ser objeto de su restitución mediante plantaciones forestales comerciales, o sistemas agroforestales que permitan recuperar las áreas con cobertura boscosa y generar mayores posibilidades de ingresos económicos que favorezcan y apoyen la gestión comunitaria como parte de la gestión integral del bosque y tierra.</a:t>
            </a:r>
          </a:p>
          <a:p>
            <a:endParaRPr lang="es-ES" dirty="0"/>
          </a:p>
        </p:txBody>
      </p:sp>
      <p:pic>
        <p:nvPicPr>
          <p:cNvPr id="4" name="3 Imagen" descr="logo abt.png"/>
          <p:cNvPicPr>
            <a:picLocks noChangeAspect="1"/>
          </p:cNvPicPr>
          <p:nvPr/>
        </p:nvPicPr>
        <p:blipFill>
          <a:blip r:embed="rId2" cstate="print"/>
          <a:stretch>
            <a:fillRect/>
          </a:stretch>
        </p:blipFill>
        <p:spPr>
          <a:xfrm>
            <a:off x="6163734" y="0"/>
            <a:ext cx="2980266" cy="16764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357166"/>
            <a:ext cx="6500826" cy="1500190"/>
          </a:xfrm>
        </p:spPr>
        <p:txBody>
          <a:bodyPr>
            <a:normAutofit fontScale="90000"/>
          </a:bodyPr>
          <a:lstStyle/>
          <a:p>
            <a:r>
              <a:rPr lang="es-ES" sz="5400" b="1" cap="small" dirty="0" smtClean="0">
                <a:solidFill>
                  <a:schemeClr val="bg2">
                    <a:lumMod val="10000"/>
                  </a:schemeClr>
                </a:solidFill>
              </a:rPr>
              <a:t/>
            </a:r>
            <a:br>
              <a:rPr lang="es-ES" sz="5400" b="1" cap="small" dirty="0" smtClean="0">
                <a:solidFill>
                  <a:schemeClr val="bg2">
                    <a:lumMod val="10000"/>
                  </a:schemeClr>
                </a:solidFill>
              </a:rPr>
            </a:br>
            <a:r>
              <a:rPr lang="es-ES" sz="3600" b="1" cap="small" dirty="0" smtClean="0">
                <a:solidFill>
                  <a:schemeClr val="bg2">
                    <a:lumMod val="10000"/>
                  </a:schemeClr>
                </a:solidFill>
              </a:rPr>
              <a:t>DE APROVECHAMIENTO DE RECURSOS NO MADERABLES DEL BOSQUE.</a:t>
            </a:r>
            <a:endParaRPr lang="es-ES" sz="3600" dirty="0">
              <a:solidFill>
                <a:schemeClr val="bg2">
                  <a:lumMod val="10000"/>
                </a:schemeClr>
              </a:solidFill>
            </a:endParaRPr>
          </a:p>
        </p:txBody>
      </p:sp>
      <p:sp>
        <p:nvSpPr>
          <p:cNvPr id="3" name="2 Marcador de contenido"/>
          <p:cNvSpPr>
            <a:spLocks noGrp="1"/>
          </p:cNvSpPr>
          <p:nvPr>
            <p:ph idx="1"/>
          </p:nvPr>
        </p:nvSpPr>
        <p:spPr/>
        <p:txBody>
          <a:bodyPr>
            <a:normAutofit fontScale="62500" lnSpcReduction="20000"/>
          </a:bodyPr>
          <a:lstStyle/>
          <a:p>
            <a:pPr algn="just"/>
            <a:r>
              <a:rPr lang="es-ES" sz="2800" dirty="0" smtClean="0"/>
              <a:t>El aprovechamiento de recursos no maderables con fines comerciales se realizará conforme las siguientes recomendaciones técnicas de orden genérico, de acuerdo con las directrices de la Norma Técnica 22/2006.</a:t>
            </a:r>
          </a:p>
          <a:p>
            <a:pPr algn="just"/>
            <a:r>
              <a:rPr lang="es-ES" sz="2800" dirty="0" smtClean="0"/>
              <a:t>Cuando el aprovechamiento sea de tipo consuntivo (corta y extracción de la especie), sólo se podrá cosechar el 60% de los individuos en edad reproductiva o adultos existentes en el área anual o quinquenal de aprovechamiento y el 40% cuando se trate de individuos cuyo PFNM se cosecha en individuos en edad juvenil. Sólo justificaciones con base técnica consistente hechas por los interesados podrán sugerir modificaciones a estos porcentajes determinados.</a:t>
            </a:r>
          </a:p>
          <a:p>
            <a:pPr algn="just"/>
            <a:r>
              <a:rPr lang="es-ES" sz="2800" dirty="0" smtClean="0"/>
              <a:t>Cuando el aprovechamiento sea de tipo no consuntivo (recolección o cosecha) y la cosecha sea extensiva a toda el área de aprovechamiento anual se reservará el 20% del área distribuida de manera uniforme en el área de intervención, para garantizar los procesos de regeneración natural de las especies.</a:t>
            </a:r>
          </a:p>
          <a:p>
            <a:pPr algn="just"/>
            <a:r>
              <a:rPr lang="es-ES" sz="2800" dirty="0" smtClean="0"/>
              <a:t>Según el tipo de recurso o producto forestal no maderable, las prescripciones técnicas de los agentes auxiliares en consenso con los actores comunales deben recomendar prácticas sustentables que no alteren o pongan en peligro la existencia permanente del recurso.</a:t>
            </a:r>
            <a:endParaRPr lang="es-ES" dirty="0"/>
          </a:p>
        </p:txBody>
      </p:sp>
      <p:pic>
        <p:nvPicPr>
          <p:cNvPr id="4" name="3 Imagen" descr="logo abt.png"/>
          <p:cNvPicPr>
            <a:picLocks noChangeAspect="1"/>
          </p:cNvPicPr>
          <p:nvPr/>
        </p:nvPicPr>
        <p:blipFill>
          <a:blip r:embed="rId2" cstate="print"/>
          <a:stretch>
            <a:fillRect/>
          </a:stretch>
        </p:blipFill>
        <p:spPr>
          <a:xfrm>
            <a:off x="6163734" y="0"/>
            <a:ext cx="2980266" cy="16764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285728"/>
            <a:ext cx="6215106" cy="1143000"/>
          </a:xfrm>
        </p:spPr>
        <p:txBody>
          <a:bodyPr>
            <a:normAutofit fontScale="90000"/>
          </a:bodyPr>
          <a:lstStyle/>
          <a:p>
            <a:r>
              <a:rPr lang="es-BO" sz="3200" b="1" cap="small" dirty="0" smtClean="0">
                <a:solidFill>
                  <a:schemeClr val="bg2">
                    <a:lumMod val="10000"/>
                  </a:schemeClr>
                </a:solidFill>
              </a:rPr>
              <a:t>APROVECHAMIENTO DE PRODUCTOS FORESTALES MADERABLES</a:t>
            </a:r>
            <a:endParaRPr lang="es-ES" sz="3200" dirty="0">
              <a:solidFill>
                <a:schemeClr val="bg2">
                  <a:lumMod val="10000"/>
                </a:schemeClr>
              </a:solidFill>
            </a:endParaRPr>
          </a:p>
        </p:txBody>
      </p:sp>
      <p:pic>
        <p:nvPicPr>
          <p:cNvPr id="4" name="3 Imagen" descr="logo abt.png"/>
          <p:cNvPicPr>
            <a:picLocks noChangeAspect="1"/>
          </p:cNvPicPr>
          <p:nvPr/>
        </p:nvPicPr>
        <p:blipFill>
          <a:blip r:embed="rId2" cstate="print"/>
          <a:stretch>
            <a:fillRect/>
          </a:stretch>
        </p:blipFill>
        <p:spPr>
          <a:xfrm>
            <a:off x="6163734" y="0"/>
            <a:ext cx="2980266" cy="1676400"/>
          </a:xfrm>
          <a:prstGeom prst="rect">
            <a:avLst/>
          </a:prstGeom>
        </p:spPr>
      </p:pic>
      <p:graphicFrame>
        <p:nvGraphicFramePr>
          <p:cNvPr id="5" name="4 Tabla"/>
          <p:cNvGraphicFramePr>
            <a:graphicFrameLocks noGrp="1"/>
          </p:cNvGraphicFramePr>
          <p:nvPr/>
        </p:nvGraphicFramePr>
        <p:xfrm>
          <a:off x="428625" y="1500188"/>
          <a:ext cx="8286810" cy="5068501"/>
        </p:xfrm>
        <a:graphic>
          <a:graphicData uri="http://schemas.openxmlformats.org/drawingml/2006/table">
            <a:tbl>
              <a:tblPr firstRow="1" bandRow="1">
                <a:tableStyleId>{5C22544A-7EE6-4342-B048-85BDC9FD1C3A}</a:tableStyleId>
              </a:tblPr>
              <a:tblGrid>
                <a:gridCol w="1657362"/>
                <a:gridCol w="1657362"/>
                <a:gridCol w="1657362"/>
                <a:gridCol w="1657362"/>
                <a:gridCol w="1657362"/>
              </a:tblGrid>
              <a:tr h="1573961">
                <a:tc>
                  <a:txBody>
                    <a:bodyPr/>
                    <a:lstStyle/>
                    <a:p>
                      <a:pPr algn="just">
                        <a:spcAft>
                          <a:spcPts val="0"/>
                        </a:spcAft>
                      </a:pPr>
                      <a:r>
                        <a:rPr lang="es-BO" sz="1600" b="1" dirty="0">
                          <a:solidFill>
                            <a:schemeClr val="bg2">
                              <a:lumMod val="10000"/>
                            </a:schemeClr>
                          </a:solidFill>
                          <a:latin typeface="Segoe UI"/>
                          <a:ea typeface="Times New Roman"/>
                        </a:rPr>
                        <a:t>Categoría/</a:t>
                      </a:r>
                      <a:endParaRPr lang="es-ES" sz="1600" dirty="0">
                        <a:solidFill>
                          <a:schemeClr val="bg2">
                            <a:lumMod val="10000"/>
                          </a:schemeClr>
                        </a:solidFill>
                        <a:latin typeface="Times New Roman"/>
                        <a:ea typeface="Times New Roman"/>
                      </a:endParaRPr>
                    </a:p>
                    <a:p>
                      <a:pPr algn="just">
                        <a:spcAft>
                          <a:spcPts val="0"/>
                        </a:spcAft>
                      </a:pPr>
                      <a:r>
                        <a:rPr lang="es-BO" sz="1600" b="1" dirty="0">
                          <a:solidFill>
                            <a:schemeClr val="bg2">
                              <a:lumMod val="10000"/>
                            </a:schemeClr>
                          </a:solidFill>
                          <a:latin typeface="Segoe UI"/>
                          <a:ea typeface="Times New Roman"/>
                        </a:rPr>
                        <a:t>Variable </a:t>
                      </a:r>
                      <a:endParaRPr lang="es-ES" sz="1600" dirty="0">
                        <a:solidFill>
                          <a:schemeClr val="bg2">
                            <a:lumMod val="10000"/>
                          </a:schemeClr>
                        </a:solidFill>
                        <a:latin typeface="Times New Roman"/>
                        <a:ea typeface="Times New Roman"/>
                      </a:endParaRPr>
                    </a:p>
                  </a:txBody>
                  <a:tcPr marL="68580" marR="68580" marT="0" marB="0" anchor="ctr">
                    <a:solidFill>
                      <a:schemeClr val="bg2">
                        <a:lumMod val="75000"/>
                      </a:schemeClr>
                    </a:solidFill>
                  </a:tcPr>
                </a:tc>
                <a:tc>
                  <a:txBody>
                    <a:bodyPr/>
                    <a:lstStyle/>
                    <a:p>
                      <a:pPr algn="just">
                        <a:spcAft>
                          <a:spcPts val="0"/>
                        </a:spcAft>
                      </a:pPr>
                      <a:r>
                        <a:rPr lang="es-BO" sz="1600" b="1" dirty="0">
                          <a:solidFill>
                            <a:schemeClr val="bg2">
                              <a:lumMod val="10000"/>
                            </a:schemeClr>
                          </a:solidFill>
                          <a:latin typeface="Segoe UI"/>
                          <a:ea typeface="Times New Roman"/>
                        </a:rPr>
                        <a:t>Comunitarios con propiedad pequeña</a:t>
                      </a:r>
                      <a:endParaRPr lang="es-ES" sz="1600" dirty="0">
                        <a:solidFill>
                          <a:schemeClr val="bg2">
                            <a:lumMod val="10000"/>
                          </a:schemeClr>
                        </a:solidFill>
                        <a:latin typeface="Times New Roman"/>
                        <a:ea typeface="Times New Roman"/>
                      </a:endParaRPr>
                    </a:p>
                    <a:p>
                      <a:pPr algn="just">
                        <a:spcAft>
                          <a:spcPts val="0"/>
                        </a:spcAft>
                      </a:pPr>
                      <a:r>
                        <a:rPr lang="es-BO" sz="1600" b="1" dirty="0">
                          <a:solidFill>
                            <a:schemeClr val="bg2">
                              <a:lumMod val="10000"/>
                            </a:schemeClr>
                          </a:solidFill>
                          <a:latin typeface="Segoe UI"/>
                          <a:ea typeface="Times New Roman"/>
                        </a:rPr>
                        <a:t>titulada individualmente</a:t>
                      </a:r>
                      <a:endParaRPr lang="es-ES" sz="1600" dirty="0">
                        <a:solidFill>
                          <a:schemeClr val="bg2">
                            <a:lumMod val="10000"/>
                          </a:schemeClr>
                        </a:solidFill>
                        <a:latin typeface="Times New Roman"/>
                        <a:ea typeface="Times New Roman"/>
                      </a:endParaRPr>
                    </a:p>
                  </a:txBody>
                  <a:tcPr marL="68580" marR="68580" marT="0" marB="0" anchor="ctr">
                    <a:solidFill>
                      <a:schemeClr val="bg2">
                        <a:lumMod val="75000"/>
                      </a:schemeClr>
                    </a:solidFill>
                  </a:tcPr>
                </a:tc>
                <a:tc>
                  <a:txBody>
                    <a:bodyPr/>
                    <a:lstStyle/>
                    <a:p>
                      <a:pPr algn="just">
                        <a:spcAft>
                          <a:spcPts val="0"/>
                        </a:spcAft>
                      </a:pPr>
                      <a:r>
                        <a:rPr lang="es-BO" sz="1600" b="1" dirty="0">
                          <a:solidFill>
                            <a:schemeClr val="bg2">
                              <a:lumMod val="10000"/>
                            </a:schemeClr>
                          </a:solidFill>
                          <a:latin typeface="Segoe UI"/>
                          <a:ea typeface="Times New Roman"/>
                        </a:rPr>
                        <a:t>Comunidades con propiedad pequeña titulada colectivamente</a:t>
                      </a:r>
                      <a:endParaRPr lang="es-ES" sz="1600" dirty="0">
                        <a:solidFill>
                          <a:schemeClr val="bg2">
                            <a:lumMod val="10000"/>
                          </a:schemeClr>
                        </a:solidFill>
                        <a:latin typeface="Times New Roman"/>
                        <a:ea typeface="Times New Roman"/>
                      </a:endParaRPr>
                    </a:p>
                  </a:txBody>
                  <a:tcPr marL="68580" marR="68580" marT="0" marB="0" anchor="ctr">
                    <a:solidFill>
                      <a:schemeClr val="bg2">
                        <a:lumMod val="75000"/>
                      </a:schemeClr>
                    </a:solidFill>
                  </a:tcPr>
                </a:tc>
                <a:tc>
                  <a:txBody>
                    <a:bodyPr/>
                    <a:lstStyle/>
                    <a:p>
                      <a:pPr algn="just">
                        <a:spcAft>
                          <a:spcPts val="0"/>
                        </a:spcAft>
                      </a:pPr>
                      <a:r>
                        <a:rPr lang="es-BO" sz="1600" b="1" dirty="0">
                          <a:solidFill>
                            <a:schemeClr val="bg2">
                              <a:lumMod val="10000"/>
                            </a:schemeClr>
                          </a:solidFill>
                          <a:latin typeface="Segoe UI"/>
                          <a:ea typeface="Times New Roman"/>
                        </a:rPr>
                        <a:t>Comunidades con propiedad mediana titulada colectivamente</a:t>
                      </a:r>
                      <a:endParaRPr lang="es-ES" sz="1600" dirty="0">
                        <a:solidFill>
                          <a:schemeClr val="bg2">
                            <a:lumMod val="10000"/>
                          </a:schemeClr>
                        </a:solidFill>
                        <a:latin typeface="Times New Roman"/>
                        <a:ea typeface="Times New Roman"/>
                      </a:endParaRPr>
                    </a:p>
                  </a:txBody>
                  <a:tcPr marL="68580" marR="68580" marT="0" marB="0" anchor="ctr">
                    <a:solidFill>
                      <a:schemeClr val="bg2">
                        <a:lumMod val="75000"/>
                      </a:schemeClr>
                    </a:solidFill>
                  </a:tcPr>
                </a:tc>
                <a:tc>
                  <a:txBody>
                    <a:bodyPr/>
                    <a:lstStyle/>
                    <a:p>
                      <a:pPr algn="just">
                        <a:spcAft>
                          <a:spcPts val="0"/>
                        </a:spcAft>
                      </a:pPr>
                      <a:r>
                        <a:rPr lang="es-BO" sz="1600" b="1" dirty="0">
                          <a:solidFill>
                            <a:schemeClr val="bg2">
                              <a:lumMod val="10000"/>
                            </a:schemeClr>
                          </a:solidFill>
                          <a:latin typeface="Segoe UI"/>
                          <a:ea typeface="Times New Roman"/>
                        </a:rPr>
                        <a:t>Comunidades con propiedad grande titulada colectivamente</a:t>
                      </a:r>
                      <a:endParaRPr lang="es-ES" sz="1600" dirty="0">
                        <a:solidFill>
                          <a:schemeClr val="bg2">
                            <a:lumMod val="10000"/>
                          </a:schemeClr>
                        </a:solidFill>
                        <a:latin typeface="Times New Roman"/>
                        <a:ea typeface="Times New Roman"/>
                      </a:endParaRPr>
                    </a:p>
                  </a:txBody>
                  <a:tcPr marL="68580" marR="68580" marT="0" marB="0" anchor="ctr">
                    <a:solidFill>
                      <a:schemeClr val="bg2">
                        <a:lumMod val="75000"/>
                      </a:schemeClr>
                    </a:solidFill>
                  </a:tcPr>
                </a:tc>
              </a:tr>
              <a:tr h="1133599">
                <a:tc>
                  <a:txBody>
                    <a:bodyPr/>
                    <a:lstStyle/>
                    <a:p>
                      <a:pPr algn="just">
                        <a:spcAft>
                          <a:spcPts val="0"/>
                        </a:spcAft>
                      </a:pPr>
                      <a:r>
                        <a:rPr lang="es-BO" sz="1600" dirty="0">
                          <a:solidFill>
                            <a:schemeClr val="bg2">
                              <a:lumMod val="10000"/>
                            </a:schemeClr>
                          </a:solidFill>
                          <a:latin typeface="Segoe UI"/>
                          <a:ea typeface="Times New Roman"/>
                        </a:rPr>
                        <a:t>Superficie de bosque productivo</a:t>
                      </a:r>
                      <a:endParaRPr lang="es-ES" sz="1600" dirty="0">
                        <a:solidFill>
                          <a:schemeClr val="bg2">
                            <a:lumMod val="10000"/>
                          </a:schemeClr>
                        </a:solidFill>
                        <a:latin typeface="Times New Roman"/>
                        <a:ea typeface="Times New Roman"/>
                      </a:endParaRPr>
                    </a:p>
                  </a:txBody>
                  <a:tcPr marL="68580" marR="68580" marT="0" marB="0" anchor="ctr">
                    <a:solidFill>
                      <a:schemeClr val="accent1">
                        <a:tint val="40000"/>
                      </a:schemeClr>
                    </a:solidFill>
                  </a:tcPr>
                </a:tc>
                <a:tc>
                  <a:txBody>
                    <a:bodyPr/>
                    <a:lstStyle/>
                    <a:p>
                      <a:pPr algn="just">
                        <a:spcAft>
                          <a:spcPts val="0"/>
                        </a:spcAft>
                      </a:pPr>
                      <a:r>
                        <a:rPr lang="es-BO" sz="1600" dirty="0">
                          <a:solidFill>
                            <a:schemeClr val="bg2">
                              <a:lumMod val="10000"/>
                            </a:schemeClr>
                          </a:solidFill>
                          <a:latin typeface="Segoe UI"/>
                          <a:ea typeface="Times New Roman"/>
                        </a:rPr>
                        <a:t>Menor a 100 ha</a:t>
                      </a:r>
                      <a:endParaRPr lang="es-ES" sz="1600" dirty="0">
                        <a:solidFill>
                          <a:schemeClr val="bg2">
                            <a:lumMod val="10000"/>
                          </a:schemeClr>
                        </a:solidFill>
                        <a:latin typeface="Times New Roman"/>
                        <a:ea typeface="Times New Roman"/>
                      </a:endParaRPr>
                    </a:p>
                  </a:txBody>
                  <a:tcPr marL="68580" marR="68580" marT="0" marB="0" anchor="ctr"/>
                </a:tc>
                <a:tc>
                  <a:txBody>
                    <a:bodyPr/>
                    <a:lstStyle/>
                    <a:p>
                      <a:pPr algn="just">
                        <a:spcAft>
                          <a:spcPts val="0"/>
                        </a:spcAft>
                      </a:pPr>
                      <a:r>
                        <a:rPr lang="es-BO" sz="1600" dirty="0">
                          <a:solidFill>
                            <a:schemeClr val="bg2">
                              <a:lumMod val="10000"/>
                            </a:schemeClr>
                          </a:solidFill>
                          <a:latin typeface="Segoe UI"/>
                          <a:ea typeface="Times New Roman"/>
                        </a:rPr>
                        <a:t>Menor a 1000 ha</a:t>
                      </a:r>
                      <a:endParaRPr lang="es-ES" sz="1600" dirty="0">
                        <a:solidFill>
                          <a:schemeClr val="bg2">
                            <a:lumMod val="10000"/>
                          </a:schemeClr>
                        </a:solidFill>
                        <a:latin typeface="Times New Roman"/>
                        <a:ea typeface="Times New Roman"/>
                      </a:endParaRPr>
                    </a:p>
                  </a:txBody>
                  <a:tcPr marL="68580" marR="68580" marT="0" marB="0" anchor="ctr"/>
                </a:tc>
                <a:tc>
                  <a:txBody>
                    <a:bodyPr/>
                    <a:lstStyle/>
                    <a:p>
                      <a:pPr algn="just">
                        <a:spcAft>
                          <a:spcPts val="0"/>
                        </a:spcAft>
                      </a:pPr>
                      <a:r>
                        <a:rPr lang="es-BO" sz="1600" dirty="0">
                          <a:solidFill>
                            <a:schemeClr val="bg2">
                              <a:lumMod val="10000"/>
                            </a:schemeClr>
                          </a:solidFill>
                          <a:latin typeface="Segoe UI"/>
                          <a:ea typeface="Times New Roman"/>
                        </a:rPr>
                        <a:t>Entre 1000 - 2000 ha</a:t>
                      </a:r>
                      <a:endParaRPr lang="es-ES" sz="1600" dirty="0">
                        <a:solidFill>
                          <a:schemeClr val="bg2">
                            <a:lumMod val="10000"/>
                          </a:schemeClr>
                        </a:solidFill>
                        <a:latin typeface="Times New Roman"/>
                        <a:ea typeface="Times New Roman"/>
                      </a:endParaRPr>
                    </a:p>
                  </a:txBody>
                  <a:tcPr marL="68580" marR="68580" marT="0" marB="0" anchor="ctr"/>
                </a:tc>
                <a:tc>
                  <a:txBody>
                    <a:bodyPr/>
                    <a:lstStyle/>
                    <a:p>
                      <a:pPr algn="just">
                        <a:spcAft>
                          <a:spcPts val="0"/>
                        </a:spcAft>
                      </a:pPr>
                      <a:endParaRPr lang="es-BO" sz="1600" dirty="0">
                        <a:solidFill>
                          <a:schemeClr val="bg2">
                            <a:lumMod val="10000"/>
                          </a:schemeClr>
                        </a:solidFill>
                        <a:latin typeface="Segoe UI"/>
                        <a:ea typeface="Times New Roman"/>
                      </a:endParaRPr>
                    </a:p>
                    <a:p>
                      <a:pPr algn="just">
                        <a:spcAft>
                          <a:spcPts val="0"/>
                        </a:spcAft>
                      </a:pPr>
                      <a:r>
                        <a:rPr lang="es-BO" sz="1600" dirty="0">
                          <a:solidFill>
                            <a:schemeClr val="bg2">
                              <a:lumMod val="10000"/>
                            </a:schemeClr>
                          </a:solidFill>
                          <a:latin typeface="Segoe UI"/>
                          <a:ea typeface="Times New Roman"/>
                        </a:rPr>
                        <a:t>Mayor a 2000 </a:t>
                      </a:r>
                      <a:r>
                        <a:rPr lang="es-BO" sz="1600" dirty="0" smtClean="0">
                          <a:solidFill>
                            <a:schemeClr val="bg2">
                              <a:lumMod val="10000"/>
                            </a:schemeClr>
                          </a:solidFill>
                          <a:latin typeface="Segoe UI"/>
                          <a:ea typeface="Times New Roman"/>
                        </a:rPr>
                        <a:t>ha</a:t>
                      </a:r>
                    </a:p>
                    <a:p>
                      <a:pPr algn="just">
                        <a:spcAft>
                          <a:spcPts val="0"/>
                        </a:spcAft>
                      </a:pPr>
                      <a:endParaRPr lang="es-ES" sz="1600" dirty="0">
                        <a:solidFill>
                          <a:schemeClr val="bg2">
                            <a:lumMod val="10000"/>
                          </a:schemeClr>
                        </a:solidFill>
                        <a:latin typeface="Times New Roman"/>
                        <a:ea typeface="Times New Roman"/>
                      </a:endParaRPr>
                    </a:p>
                  </a:txBody>
                  <a:tcPr marL="68580" marR="68580" marT="0" marB="0" anchor="ctr"/>
                </a:tc>
              </a:tr>
              <a:tr h="2360941">
                <a:tc>
                  <a:txBody>
                    <a:bodyPr/>
                    <a:lstStyle/>
                    <a:p>
                      <a:pPr marL="0" algn="just" defTabSz="914400" rtl="0" eaLnBrk="1" latinLnBrk="0" hangingPunct="1">
                        <a:spcAft>
                          <a:spcPts val="0"/>
                        </a:spcAft>
                      </a:pPr>
                      <a:r>
                        <a:rPr lang="es-BO" sz="1600" kern="1200" dirty="0">
                          <a:solidFill>
                            <a:schemeClr val="bg2">
                              <a:lumMod val="10000"/>
                            </a:schemeClr>
                          </a:solidFill>
                          <a:latin typeface="Segoe UI"/>
                          <a:ea typeface="Times New Roman"/>
                          <a:cs typeface="+mn-cs"/>
                        </a:rPr>
                        <a:t>Volumen permitido en m³r</a:t>
                      </a:r>
                      <a:endParaRPr lang="es-ES" sz="1600" kern="1200" dirty="0">
                        <a:solidFill>
                          <a:schemeClr val="bg2">
                            <a:lumMod val="10000"/>
                          </a:schemeClr>
                        </a:solidFill>
                        <a:latin typeface="Segoe UI"/>
                        <a:ea typeface="Times New Roman"/>
                        <a:cs typeface="+mn-cs"/>
                      </a:endParaRPr>
                    </a:p>
                  </a:txBody>
                  <a:tcPr marL="68580" marR="68580" marT="0" marB="0" anchor="ctr">
                    <a:solidFill>
                      <a:schemeClr val="bg2">
                        <a:lumMod val="90000"/>
                      </a:schemeClr>
                    </a:solidFill>
                  </a:tcPr>
                </a:tc>
                <a:tc>
                  <a:txBody>
                    <a:bodyPr/>
                    <a:lstStyle/>
                    <a:p>
                      <a:pPr marL="0" algn="just" defTabSz="914400" rtl="0" eaLnBrk="1" latinLnBrk="0" hangingPunct="1">
                        <a:spcAft>
                          <a:spcPts val="0"/>
                        </a:spcAft>
                      </a:pPr>
                      <a:r>
                        <a:rPr lang="es-BO" sz="1600" kern="1200" dirty="0">
                          <a:solidFill>
                            <a:schemeClr val="bg2">
                              <a:lumMod val="10000"/>
                            </a:schemeClr>
                          </a:solidFill>
                          <a:latin typeface="Segoe UI"/>
                          <a:ea typeface="Times New Roman"/>
                          <a:cs typeface="+mn-cs"/>
                        </a:rPr>
                        <a:t>20% del total de los árboles aprovechables censados</a:t>
                      </a:r>
                      <a:endParaRPr lang="es-ES" sz="1600" kern="1200" dirty="0">
                        <a:solidFill>
                          <a:schemeClr val="bg2">
                            <a:lumMod val="10000"/>
                          </a:schemeClr>
                        </a:solidFill>
                        <a:latin typeface="Segoe UI"/>
                        <a:ea typeface="Times New Roman"/>
                        <a:cs typeface="+mn-cs"/>
                      </a:endParaRPr>
                    </a:p>
                  </a:txBody>
                  <a:tcPr marL="68580" marR="68580" marT="0" marB="0" anchor="ctr">
                    <a:solidFill>
                      <a:schemeClr val="bg2">
                        <a:lumMod val="90000"/>
                      </a:schemeClr>
                    </a:solidFill>
                  </a:tcPr>
                </a:tc>
                <a:tc>
                  <a:txBody>
                    <a:bodyPr/>
                    <a:lstStyle/>
                    <a:p>
                      <a:pPr marL="0" algn="just" defTabSz="914400" rtl="0" eaLnBrk="1" latinLnBrk="0" hangingPunct="1">
                        <a:spcAft>
                          <a:spcPts val="0"/>
                        </a:spcAft>
                      </a:pPr>
                      <a:r>
                        <a:rPr lang="es-BO" sz="1600" kern="1200" dirty="0">
                          <a:solidFill>
                            <a:schemeClr val="bg2">
                              <a:lumMod val="10000"/>
                            </a:schemeClr>
                          </a:solidFill>
                          <a:latin typeface="Segoe UI"/>
                          <a:ea typeface="Times New Roman"/>
                          <a:cs typeface="+mn-cs"/>
                        </a:rPr>
                        <a:t>Volumen de madera </a:t>
                      </a:r>
                      <a:r>
                        <a:rPr lang="es-ES" sz="1600" kern="1200" dirty="0">
                          <a:solidFill>
                            <a:schemeClr val="bg2">
                              <a:lumMod val="10000"/>
                            </a:schemeClr>
                          </a:solidFill>
                          <a:latin typeface="Segoe UI"/>
                          <a:ea typeface="Times New Roman"/>
                          <a:cs typeface="+mn-cs"/>
                        </a:rPr>
                        <a:t>resultante del censo de cada área de intervención anual</a:t>
                      </a:r>
                    </a:p>
                  </a:txBody>
                  <a:tcPr marL="68580" marR="68580" marT="0" marB="0" anchor="ctr">
                    <a:solidFill>
                      <a:schemeClr val="bg2">
                        <a:lumMod val="90000"/>
                      </a:schemeClr>
                    </a:solidFill>
                  </a:tcPr>
                </a:tc>
                <a:tc>
                  <a:txBody>
                    <a:bodyPr/>
                    <a:lstStyle/>
                    <a:p>
                      <a:pPr marL="0" algn="just" defTabSz="914400" rtl="0" eaLnBrk="1" latinLnBrk="0" hangingPunct="1">
                        <a:spcAft>
                          <a:spcPts val="0"/>
                        </a:spcAft>
                      </a:pPr>
                      <a:r>
                        <a:rPr lang="es-BO" sz="1600" kern="1200" dirty="0">
                          <a:solidFill>
                            <a:schemeClr val="bg2">
                              <a:lumMod val="10000"/>
                            </a:schemeClr>
                          </a:solidFill>
                          <a:latin typeface="Segoe UI"/>
                          <a:ea typeface="Times New Roman"/>
                          <a:cs typeface="+mn-cs"/>
                        </a:rPr>
                        <a:t>Volumen de madera </a:t>
                      </a:r>
                      <a:r>
                        <a:rPr lang="es-ES" sz="1600" kern="1200" dirty="0">
                          <a:solidFill>
                            <a:schemeClr val="bg2">
                              <a:lumMod val="10000"/>
                            </a:schemeClr>
                          </a:solidFill>
                          <a:latin typeface="Segoe UI"/>
                          <a:ea typeface="Times New Roman"/>
                          <a:cs typeface="+mn-cs"/>
                        </a:rPr>
                        <a:t>resultante del censo de cada área de intervención anual</a:t>
                      </a:r>
                    </a:p>
                  </a:txBody>
                  <a:tcPr marL="68580" marR="68580" marT="0" marB="0" anchor="ctr">
                    <a:solidFill>
                      <a:schemeClr val="bg2">
                        <a:lumMod val="90000"/>
                      </a:schemeClr>
                    </a:solidFill>
                  </a:tcPr>
                </a:tc>
                <a:tc>
                  <a:txBody>
                    <a:bodyPr/>
                    <a:lstStyle/>
                    <a:p>
                      <a:pPr marL="0" algn="just" defTabSz="914400" rtl="0" eaLnBrk="1" latinLnBrk="0" hangingPunct="1">
                        <a:spcAft>
                          <a:spcPts val="0"/>
                        </a:spcAft>
                      </a:pPr>
                      <a:r>
                        <a:rPr lang="es-BO" sz="1600" kern="1200" dirty="0">
                          <a:solidFill>
                            <a:schemeClr val="bg2">
                              <a:lumMod val="10000"/>
                            </a:schemeClr>
                          </a:solidFill>
                          <a:latin typeface="Segoe UI"/>
                          <a:ea typeface="Times New Roman"/>
                          <a:cs typeface="+mn-cs"/>
                        </a:rPr>
                        <a:t>Volumen de madera </a:t>
                      </a:r>
                      <a:r>
                        <a:rPr lang="es-ES" sz="1600" kern="1200" dirty="0">
                          <a:solidFill>
                            <a:schemeClr val="bg2">
                              <a:lumMod val="10000"/>
                            </a:schemeClr>
                          </a:solidFill>
                          <a:latin typeface="Segoe UI"/>
                          <a:ea typeface="Times New Roman"/>
                          <a:cs typeface="+mn-cs"/>
                        </a:rPr>
                        <a:t>resultante del censo de uno de los dos  compartimentos de cada área de intervención anual</a:t>
                      </a:r>
                    </a:p>
                  </a:txBody>
                  <a:tcPr marL="68580" marR="68580" marT="0" marB="0" anchor="ctr">
                    <a:solidFill>
                      <a:schemeClr val="bg2">
                        <a:lumMod val="90000"/>
                      </a:schemeClr>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5329246" cy="1143000"/>
          </a:xfrm>
        </p:spPr>
        <p:txBody>
          <a:bodyPr>
            <a:normAutofit/>
          </a:bodyPr>
          <a:lstStyle/>
          <a:p>
            <a:r>
              <a:rPr lang="es-ES" sz="3200" b="1" dirty="0" smtClean="0">
                <a:solidFill>
                  <a:schemeClr val="bg2">
                    <a:lumMod val="10000"/>
                  </a:schemeClr>
                </a:solidFill>
              </a:rPr>
              <a:t>APROVECHAMIENTO DE LEÑA O CARBON VEGETAL</a:t>
            </a:r>
            <a:endParaRPr lang="es-ES" sz="3200" dirty="0">
              <a:solidFill>
                <a:schemeClr val="bg2">
                  <a:lumMod val="10000"/>
                </a:schemeClr>
              </a:solidFill>
            </a:endParaRPr>
          </a:p>
        </p:txBody>
      </p:sp>
      <p:sp>
        <p:nvSpPr>
          <p:cNvPr id="3" name="2 Marcador de contenido"/>
          <p:cNvSpPr>
            <a:spLocks noGrp="1"/>
          </p:cNvSpPr>
          <p:nvPr>
            <p:ph idx="1"/>
          </p:nvPr>
        </p:nvSpPr>
        <p:spPr/>
        <p:txBody>
          <a:bodyPr/>
          <a:lstStyle/>
          <a:p>
            <a:r>
              <a:rPr lang="es-ES" sz="2400" dirty="0" smtClean="0"/>
              <a:t>Autorizaciones de desmonte y chaqueo, de acuerdo a las normas vigentes.</a:t>
            </a:r>
          </a:p>
          <a:p>
            <a:r>
              <a:rPr lang="es-ES" sz="2400" dirty="0" smtClean="0"/>
              <a:t>Autorizaciones de habilitación de barbechos, de acuerdo a las normas vigentes.</a:t>
            </a:r>
          </a:p>
          <a:p>
            <a:r>
              <a:rPr lang="es-ES" sz="2400" dirty="0" smtClean="0"/>
              <a:t>Residuos de aprovechamiento maderable (ramas, gajos, otros) de planes de manejo forestal autorizados</a:t>
            </a:r>
          </a:p>
          <a:p>
            <a:r>
              <a:rPr lang="es-ES" sz="2400" dirty="0" smtClean="0"/>
              <a:t>Leña que se pueda recolectar también de árboles muertos, ramas y gajos secos que generalmente existen en los bosques.</a:t>
            </a:r>
          </a:p>
          <a:p>
            <a:pPr>
              <a:buNone/>
            </a:pPr>
            <a:endParaRPr lang="es-ES" dirty="0"/>
          </a:p>
        </p:txBody>
      </p:sp>
      <p:pic>
        <p:nvPicPr>
          <p:cNvPr id="4" name="3 Imagen" descr="logo abt.png"/>
          <p:cNvPicPr>
            <a:picLocks noChangeAspect="1"/>
          </p:cNvPicPr>
          <p:nvPr/>
        </p:nvPicPr>
        <p:blipFill>
          <a:blip r:embed="rId2" cstate="print"/>
          <a:stretch>
            <a:fillRect/>
          </a:stretch>
        </p:blipFill>
        <p:spPr>
          <a:xfrm>
            <a:off x="6163734" y="0"/>
            <a:ext cx="2980266" cy="16764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642918"/>
            <a:ext cx="2257412" cy="1143000"/>
          </a:xfrm>
        </p:spPr>
        <p:txBody>
          <a:bodyPr>
            <a:normAutofit fontScale="90000"/>
          </a:bodyPr>
          <a:lstStyle/>
          <a:p>
            <a:r>
              <a:rPr lang="es-BO" sz="3600" b="1" cap="small" dirty="0" smtClean="0">
                <a:solidFill>
                  <a:schemeClr val="bg2">
                    <a:lumMod val="10000"/>
                  </a:schemeClr>
                </a:solidFill>
              </a:rPr>
              <a:t>TURISMO</a:t>
            </a:r>
            <a:r>
              <a:rPr lang="es-ES" sz="5400" b="1" cap="small" dirty="0" smtClean="0"/>
              <a:t/>
            </a:r>
            <a:br>
              <a:rPr lang="es-ES" sz="5400" b="1" cap="small" dirty="0" smtClean="0"/>
            </a:br>
            <a:endParaRPr lang="es-ES" dirty="0"/>
          </a:p>
        </p:txBody>
      </p:sp>
      <p:sp>
        <p:nvSpPr>
          <p:cNvPr id="3" name="2 Marcador de contenido"/>
          <p:cNvSpPr>
            <a:spLocks noGrp="1"/>
          </p:cNvSpPr>
          <p:nvPr>
            <p:ph idx="1"/>
          </p:nvPr>
        </p:nvSpPr>
        <p:spPr>
          <a:xfrm>
            <a:off x="457200" y="1285860"/>
            <a:ext cx="8229600" cy="5357850"/>
          </a:xfrm>
        </p:spPr>
        <p:txBody>
          <a:bodyPr/>
          <a:lstStyle/>
          <a:p>
            <a:r>
              <a:rPr lang="es-ES" sz="2800" dirty="0" smtClean="0"/>
              <a:t>De acuerdo con el potencial de los recursos y cuando existan atractivos naturales en la comunidad, se podrá proponer actividades de desarrollo de emprendimientos </a:t>
            </a:r>
            <a:r>
              <a:rPr lang="es-ES" sz="2800" dirty="0" err="1" smtClean="0"/>
              <a:t>ecoturísticos</a:t>
            </a:r>
            <a:r>
              <a:rPr lang="es-ES" sz="2800" dirty="0" smtClean="0"/>
              <a:t>, para lo que, en base al diagnostico temático, se deberá elaborar el respectivo plan operativo </a:t>
            </a:r>
            <a:r>
              <a:rPr lang="es-ES" sz="2800" dirty="0" err="1" smtClean="0"/>
              <a:t>ecoturístico</a:t>
            </a:r>
            <a:r>
              <a:rPr lang="es-ES" sz="2800" dirty="0" smtClean="0"/>
              <a:t> con los diferentes tipos de producto que ofertará la comunidad al potencial público usuario, teniendo el sumo cuidado de definir con claridad la conservación del medio ambiente y particularmente de o los atractivos naturales sujetos de aprovechamiento en la iniciativa. </a:t>
            </a:r>
          </a:p>
          <a:p>
            <a:endParaRPr lang="es-ES" dirty="0"/>
          </a:p>
        </p:txBody>
      </p:sp>
      <p:pic>
        <p:nvPicPr>
          <p:cNvPr id="4" name="3 Imagen" descr="logo abt.png"/>
          <p:cNvPicPr>
            <a:picLocks noChangeAspect="1"/>
          </p:cNvPicPr>
          <p:nvPr/>
        </p:nvPicPr>
        <p:blipFill>
          <a:blip r:embed="rId2" cstate="print"/>
          <a:stretch>
            <a:fillRect/>
          </a:stretch>
        </p:blipFill>
        <p:spPr>
          <a:xfrm>
            <a:off x="6163734" y="0"/>
            <a:ext cx="2980266" cy="16764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357166"/>
            <a:ext cx="5572164" cy="1071570"/>
          </a:xfrm>
          <a:noFill/>
          <a:ln>
            <a:noFill/>
          </a:ln>
        </p:spPr>
        <p:style>
          <a:lnRef idx="2">
            <a:schemeClr val="dk1"/>
          </a:lnRef>
          <a:fillRef idx="1">
            <a:schemeClr val="lt1"/>
          </a:fillRef>
          <a:effectRef idx="0">
            <a:schemeClr val="dk1"/>
          </a:effectRef>
          <a:fontRef idx="minor">
            <a:schemeClr val="dk1"/>
          </a:fontRef>
        </p:style>
        <p:txBody>
          <a:bodyPr>
            <a:noAutofit/>
          </a:bodyPr>
          <a:lstStyle/>
          <a:p>
            <a:r>
              <a:rPr lang="es-ES" sz="3200" dirty="0" smtClean="0">
                <a:solidFill>
                  <a:schemeClr val="bg2">
                    <a:lumMod val="10000"/>
                  </a:schemeClr>
                </a:solidFill>
              </a:rPr>
              <a:t/>
            </a:r>
            <a:br>
              <a:rPr lang="es-ES" sz="3200" dirty="0" smtClean="0">
                <a:solidFill>
                  <a:schemeClr val="bg2">
                    <a:lumMod val="10000"/>
                  </a:schemeClr>
                </a:solidFill>
              </a:rPr>
            </a:br>
            <a:r>
              <a:rPr lang="es-ES" sz="3200" dirty="0" smtClean="0">
                <a:solidFill>
                  <a:schemeClr val="bg2">
                    <a:lumMod val="10000"/>
                  </a:schemeClr>
                </a:solidFill>
              </a:rPr>
              <a:t>El PGIBT genera incentivos para la comunidad porque</a:t>
            </a:r>
            <a:endParaRPr lang="es-BO" sz="3200" dirty="0">
              <a:solidFill>
                <a:schemeClr val="bg2">
                  <a:lumMod val="10000"/>
                </a:schemeClr>
              </a:solidFill>
            </a:endParaRPr>
          </a:p>
        </p:txBody>
      </p:sp>
      <p:pic>
        <p:nvPicPr>
          <p:cNvPr id="5" name="4 Imagen" descr="logo abt.png"/>
          <p:cNvPicPr>
            <a:picLocks noChangeAspect="1"/>
          </p:cNvPicPr>
          <p:nvPr/>
        </p:nvPicPr>
        <p:blipFill>
          <a:blip r:embed="rId2" cstate="print"/>
          <a:stretch>
            <a:fillRect/>
          </a:stretch>
        </p:blipFill>
        <p:spPr>
          <a:xfrm>
            <a:off x="6163734" y="0"/>
            <a:ext cx="2980266" cy="1676400"/>
          </a:xfrm>
          <a:prstGeom prst="rect">
            <a:avLst/>
          </a:prstGeom>
        </p:spPr>
      </p:pic>
      <p:pic>
        <p:nvPicPr>
          <p:cNvPr id="21508" name="Picture 4" descr="https://encrypted-tbn2.gstatic.com/images?q=tbn:ANd9GcQ2M9EwVvth_ifISyGMG0Jo5k9ITnHEMCg-3XHVH5yciOG8uWHw"/>
          <p:cNvPicPr>
            <a:picLocks noChangeAspect="1" noChangeArrowheads="1"/>
          </p:cNvPicPr>
          <p:nvPr/>
        </p:nvPicPr>
        <p:blipFill>
          <a:blip r:embed="rId3"/>
          <a:srcRect/>
          <a:stretch>
            <a:fillRect/>
          </a:stretch>
        </p:blipFill>
        <p:spPr bwMode="auto">
          <a:xfrm>
            <a:off x="571472" y="1428736"/>
            <a:ext cx="2466975" cy="1847851"/>
          </a:xfrm>
          <a:prstGeom prst="rect">
            <a:avLst/>
          </a:prstGeom>
          <a:noFill/>
        </p:spPr>
      </p:pic>
      <p:sp>
        <p:nvSpPr>
          <p:cNvPr id="7" name="6 Rectángulo"/>
          <p:cNvSpPr/>
          <p:nvPr/>
        </p:nvSpPr>
        <p:spPr>
          <a:xfrm>
            <a:off x="3428992" y="1643050"/>
            <a:ext cx="5286412" cy="1015663"/>
          </a:xfrm>
          <a:prstGeom prst="rect">
            <a:avLst/>
          </a:prstGeom>
        </p:spPr>
        <p:txBody>
          <a:bodyPr wrap="square">
            <a:spAutoFit/>
          </a:bodyPr>
          <a:lstStyle/>
          <a:p>
            <a:pPr marL="274320" lvl="0" indent="-274320" fontAlgn="auto">
              <a:spcBef>
                <a:spcPct val="20000"/>
              </a:spcBef>
              <a:spcAft>
                <a:spcPts val="0"/>
              </a:spcAft>
              <a:buClr>
                <a:srgbClr val="387025"/>
              </a:buClr>
              <a:buSzPct val="95000"/>
              <a:buFont typeface="Wingdings 2"/>
              <a:buChar char=""/>
            </a:pPr>
            <a:r>
              <a:rPr lang="es-ES" sz="2000" dirty="0" smtClean="0">
                <a:solidFill>
                  <a:srgbClr val="1B3812"/>
                </a:solidFill>
                <a:latin typeface="Constantia"/>
                <a:cs typeface="+mn-cs"/>
              </a:rPr>
              <a:t>Refleja legitimidad al ser elaborado participativamente por la comunidad en su conjunto.</a:t>
            </a:r>
          </a:p>
        </p:txBody>
      </p:sp>
      <p:sp>
        <p:nvSpPr>
          <p:cNvPr id="21510" name="AutoShape 6" descr="data:image/jpeg;base64,/9j/4AAQSkZJRgABAQAAAQABAAD/2wCEAAkGBxQSEhQUEhQWFhUXFBwVFxcXGBcdHxwXHBoYGBoaHRwYHiogHBonGxUYITEhJyksLi4uFyA0ODMsNygtLisBCgoKDg0OGhAQGywmHiQvMyw3NDQvLCwwLDg0Liw0NCwwLCwsLCwsMC0sLCwsNC8sLCw0LCwsLDAsLSwvLCwsLP/AABEIAKYBLwMBIgACEQEDEQH/xAAcAAACAgMBAQAAAAAAAAAAAAAABwUGAwQIAgH/xABTEAACAQMABgUFDAYGCQIHAAABAgMABBEFBgcSITETQVFhcSIygZGhCBQjNUJydLGys8HRMzRSYnOTFUNTVILwGCRjg5KiwtLhFhclVYSjw9Pi/8QAGwEBAAIDAQEAAAAAAAAAAAAAAAMEAQIFBgf/xAA1EQACAQMBBAcGBQUAAAAAAAAAAQIDBBExBRIhQSIyUWFxkbETFKHB0fAjM0KB4QY0coKi/9oADAMBAAIRAxEAPwB40UUUAUUUUAUUUUBVtbrpt4RfJK5I7ckjB7uFV7ROYbmFofJ35RHIi8A6twJIHAsvBg3MBSORNWrWOe3JCylt8DI3FJIHecY9BqKstJ2cDKzLL5270rhd1N7hk4bKjjgtjgDxIGa40oT973t9Yz2/DBE10tS6iivgr7XZJQooooAoqK0vrLaWpAuLmGIniFd1Bx83Oa3bW8jljWWN1eNhvK6kEEdoIoD3cy7ilj1DNVW9vZn4rK0Z6t3dwPEMCCPH2VJ3GnVOV6J2ByM5QZHpaoNpOPBJAOr9GT9sV5Xa19Kc4e7VVjnhpce/tRft6SSe/H4Fj1Z0m1xbrI4AcM8bgct+N2jYrnjukqSO4ipWq3o3SsUMaxpDMAuefREkklmY4fiSxJPeamtG3yTxRzRklJEDrkYOGGRkdR7RXore4p1Y9GSk1rhlOcHF8Vg2qKKquuO0Cy0b5M8haUjIhjG8+O08QFHziM9VWDQtVFUjULaTDpWWSKKGWMom/l90grkLzU8G48vHsqZ12009naPNGoL5CrvZwCxxkgc8dlYlJRWWSUqUqs1Thq3gkNI6YggKCaVIy5wodgMnuz4iqfobaIsl1PHMixQxozrISc+QyqQw6yd4YA8ONLLWfTMl5uTTbu/0RQ7oIBCvIAcEnBweNarefP8AMb76GqM7p73R09eB6m32BT9l+K+k8f6vew/E6I0RpWK6iWWB99DkA4I4g4IIYAgg9RFbtUjZD+of76T8Kuxq7CW9FM8zc0lSrTpr9La8mfaKwuz9Sqf8RH/TWB7qQf1JPzWU/WRWHNLX0ZAbtFRb6ZC+fHKveU4esGvsWnoG/rMeII+sVH7zSzjeXoYyiTorBDdo/mup8CDWaplJPQyfaKKKyAooooAooooAooooAooooArQ0xpEQpn5R4KO/t8BW8ao950tzOQFOckAdSgHrPVVO8rypwSguk+CNZPGhHyyFiWY5JOSe+scmMYbGDwwevPV31vaVs1hcIG3iFG8f3jn1DGK04JAs9sXGV6Ug9mWikRAe4uyjxIrziot1vZyfHJBjjgldUNLtE62spJQ8LdzkkYBPQue0AEq3WBuniAWu1LjRo/1u0HV0zE+CwTH7QFZ9bdrdhZbyI/vmYcNyIgqD2NJ5o4jqyR2V6Kwqyq0U5a6E8HlDAqgbV77SaxRxaMhcmQkSTR4LIBjCr+yTk+V1Y4ceIS+tW1jSF4SFkNtHngkBKn/ABP5x9YHdVck0vfM/RvcXO+WC7ryy5yeGCCe+rpsX3VPZHPcTb2kZehBbLRlszP6TwGe3JPdT0uoY7a2SGFQiKojRR1KB7eHX31vXVgkibjDIAwD1jvB7aql3I6KysWkMe9uqMknHEADmScDA76421rmrRouKWXLgmu/+Ca3jmos6LieLdy2+ceSsnRqe0hVLHwBbd8VNZK25LDoLa3jPnAEuR1yN5Ujel2Y+mtSvH7St1b13SXJL0WfidahNzhvGvZyMzT55JKqL6Ykf62NY9Ha32ujbeVLqXc6O4cRrzZkkxMu6o4lV6UrnkNyof8A9UpDevY9G8ktxPGwKjgiCFRvHGSTlTw6hkk8ONI2zNAsqZRXmeHczvEGIK+QxUcywZlGeWDXoNl03QuYJLo1IJ/ul9+ZTuHvwfamMU7b9Gf7f+V//VJW8isri6kln0hKVeQuW97MXIJzg+XgHHDrx2dVVICrtp7VpNG6PT3yoN7d4ZUP9RApDFiP7RiAvHkN4dteoZzxvbMNPaHi/wBV0eX32G+7yRsGbdHnO5GAOOAOAy3Acam9qzA6OYjiOkT66gtiOpwtrEzzL8LdYfBHFYh+jHicl/8AEvZWTaPGY7aSPJ3d9D7eHprm31zUotRccwlwzzT7+46myIKV3T48VJP4ivuP0SfNf7b1nbz5/mN99DWqeWOrs8edGf8APt+sA+iqm+vvwPovu0u373sjH1Q1vh0fo5TIGdmmkIRMZ3Ru5JJIAH101Yn3gD2gH11zVffq8fzZPtGr3rttLODaaNZd9UHT3ZPwcIwAcN1v1ZGeOAAzcB1Lao5LD5Y9Dwe27SFKSqLWcpt/tIbE1wiBizKoUbzEkDCjmTnkO+qDc7YLBelZRK8UfAyhQFZ+qNN5gWY8+WMDJwONI+SQFDhpehkbBbJ6e9kB5DOSsQbxAOM77AAb1jYyyTLFEiPcoPJTh0FkmfKeRmyrSjmS2cHnvNgLaOEX202xTLOxurfdRkBhto1zIQeIeSRmAQbo5buTvA4A4lkaO0lZXoG40TsRkrwDj0cG9NQ+zTVazt4WlhlS7mkJE11kPvtzZQ2T5OefE5681VtpurSWrx3NuNxXbBVeG7JzBXHIEA+GO+q9w92OWk0dLZ1rRu5+xm3GT0eq8GtfiMC61YQ8Y2KnsPEfnUbNDdW/HebdHWDvD1Hl6q19mOtT3SvDOd6SMBg/WyZxx7wccevIq9Yqr7nSqR36eYvuKd3ZTtqsqU9UVO11nceeoYdo4H8qmrLTkMnDe3T2Nw9vI1j0noGOTJXyH7RyPiKqd9ZPE264x2HqPgarTrXdq+n0olRuUdRhZr7VD0fpeSLgDlf2W5ejsq16M0uk3Lg3Wp/Dtq7bX9Otw0fYbxmmSNFFFXjYKKKKAKKKKAK1dJXYijZz1ch2nqFbVU3Wa/6STcU+SnDxbr9XL11UvLhUaTlz5GsnhEUA8sgUcXkbHHv4knuAyfRWDSVmSHjJKtxG8OasD5LDvBAI8KkLXTNro+I3V5KqFxiJebmPtVRxO8QDnlgLy41BaL1sGk3mmjt5IogwVXccH4HJyPJDDHFQTjhx41x6lnKnQVb9WckTjhZKxrDdvPH02l9IpDG29iysl+EfdJQhs4x5Sni+8OHVSx05ewyPi2gEMS8FBYu7fvO56zjkAFHZ1lna2raWTz3ckAluJUUW29koswyrsy+aSF3GG9nJB5c6hdjGpZ0hd9PMM28DBmz8uXmqd4+U3dgfKru29RVKamuZMnlEpq/qHd2tpDcwWfvi9ny0ZcpuWycNxijkBpjnILcFwOGRxYez7Zklm3vq8YXF65Ls54qjMckrnm+SfLPox1sSsVzcLGN5yAO01K2kssye5HCgknAAyT3VVdDqZrppceSCW9YIUeOPqrNcTyXh3IwViB4sev8Az2VPWFksKBV9J6ye01z3m5qRa6kXnPa+7uNOs+4jtY+SeJ/Cq/aTb4lI4dHN0J7z0ccufDEgHoqwax8k8T+FVjRMo/1pcjeN7vAZ47otrYE47AWHrrze06UZ3ddy5RTX/P1Ovbyapwxzf1KvrHrpFow3jRqrX0rIkRIBKRiJPKY/shicL1nwNJLSsM4ffuVkDy/C70isC4Yk74LDygTnjTc1lsbaK9n0lekPHAI44bfrmuOjDAH/AGahgx/yG8bPNVJtNXTaT0l5UO95CEeTIQeCKOqFeWOs8OPlV6nZ/wDa0/8AFehQrfmS8Ta2J7Ns7mkLxOxreNh6pWB9aj09lXbWDZdb3t/78uZZZFwoEHALhRwXI47ucnHPJPGr4oxXmRwoyTgdpq22kssiAAAYHAAY9FLjaZL0kEjDiAyeoHGfWatl9pEynciBweZ6z+QrImgUaJ0mG90iFW7gR1d/fXAuK0r+tGnQ6kXly5Z7F2nTspq0qRrT1TXA56oqzaxakXNq5wjSxZ8l0BPD95RxB9lVidgmQ53SOYbh9dZlTlF4aPpNG8oVYb8Jprx+8HmY+SezB+qqO965iWLe+DVi4UAAFjw3jjzjjgCc4HAVNaa00pUpGc54FurHYK0dCauXV427awSS8cZVfJHix8lfSa6dnTlCLcuZ4b+o72lcVoxpPKinxWmWbGibmWSZpXuBDuputKd3eVMbu7Egwd7GQFTGOPFRk0y9QtQW0gqNIr2+jQQyQ5xJckf1kjDGQe3kBwQDixl9QNiqwss2kSsrjisC8UB/fPy/m8vnU4gMDhyFXDzhjs7VIkWONVREG6qqAAAOQAFLPbFpdT0VspywPSv3cCqjxOWPq7al9cdoMVuGjtyJJuW8OKIeXE/KbuHpql6r6oXGkJOmnLLEx3mkbznzz3c/XyHVmqdxU3/w4cWel2RZK3avbroxjpnVvw+8k3sa0W2/NckYXd6JT2nIZvVhR6T2U1K1rCySGNY41CoowoHZ+ffWzU9Gn7OCicfaN47u4lWxjOngFYLy0WVSrjIPs7x31noqSUVJYZSKDpXR7QPuniDxVu0fnWmrEEEHBHIir9pWxE0ZU8+ansbqqgspBIPAg4I768xfWvsJ5jo9CCccMtugdN9J5Enn9R/a/wDNTtLVWIORwI4g1edCaQ6aME+cODePb6a6Wzr11Pw56r4m8JZ4MkaxXFwkalpGVFHNmIAHiTwFV/X7XGLRdsZpBvOx3Yoxzd8Z59SgcSfxIB5d1q1sutIyb9zKWGcrGMhE+aucDx5nrJrrEh0vfbUNFRHDXiE/7NXk9sakVrQ7XdEMce+seMUwHr3MCuVaKA7R0Rp62uwTbTxygc9xwSPEDiPTVN1m1ZvTFIlqEMj+Srs4AUHmxzxzjx4muZ7K7eF1kidkdTlXQkEHuI410bsf2kHSCm2uiPfSLvBsYEqDmcDgHHWBzzkdeIK1vCq4uXIw0medWdkUKv0+kpTeXBwSGJ6MHsweLgcuOBj5NMHSWjleAxooUAeQAAACOQAHADq9NbskQbmAfEA1gbR0R+QvqrapFyi444MMVWuGqsl7AYAoWTeVkaTyVUg8Sx7N0tyz3Zq8asw2uj7WO2hbf3Bx3QWLueLMcdZPq4DqqcXRkI/qk/4R+NbCRheQA8BVa3t6lGG4mtfH6GIxaWCKa8nk4RRbg/ak4f8AKKgrzSlhDMy319EZkxvI7hd3IDDyfAg+mrpXKe2j45vPGP7mOpvd1J5m3Lx08jOO06Hh170ZwVb237AA6+oCrNXEujP00X8RftCuvtctZ4tG2xuJgzKGChUAJLHOBxOAOB41Y0MnrWPknifwpbaCsJP6V0hPj4ILHCGz/WdHE5AHzcE+Iqia17YL67bERFvEDlVQAsfnOw4+gAUxfc/np7K5eb4R2vCSzcST0cXWa4dzsqdWrVqKS6cceGn0LVO4UYxWNGQ17qI2k9Lu0pK2kSx9I2cbzbino17CRu5PUO/FOGK4ggRY0KqiKFVEHAKBgAAdWKzjR0Q/q19VZkgVeSgeAFXKNG5p0o004rCSzxfw4epHOUJScuPEj20g7cIoz4twFeBox5DmZ/8ACP8AOKlsV9rD2eqv583Lu0j5L5thVd3qLHqYLe2VBhRisxr7Xyr8IRgt2KwiJtvixFa66avPfcqyySxBXYIqs6LuZ8kjdI3sjBzx5+iqrefDkGYmVgMAyEuQOwFs4FdPMgPMVguLCOQYeNGH7yqfrFVJWsm21NnpaG3qEKcYSt48Fjl9PmIzZ9q7N74R4rW297lwZpLiJDhRzERPlbxGeXAEDOOtyXesNnAMPPEmBwUMOXcq8a8y6qWbedbRH/CKyW+rNonFbaEHt6NfxFTwjOMUjlXFa1rVpVHFpPkkl8cv0K3d7SImJW0hluW/dUgfUW9lRVzo/S+keEu7bQnmud3I7wpLN4EgUzI4gowoAHYAB9Veqw6UpdaXlwNoX9KhxoUkn2y6T/bRLyKbq9s6trfDSZnkHW4G6D3Jy9eauKrivVFSQhGCxFFO4ua1xLeqybYUUUVuQBRRRQBVJ1mg3JyRyYBvTyPtHtq7VVNcPPj+afrrnbUinQz2M0qaFfqW1ZutybB5MCD4jiPx9dRNfVYg5Feeo1HTmprkQJ4eRSba9Pm60nKoOY7f4BBnhlf0h8d/I8FHZVBre05P0lzO55tM7etyfxrBYw78kaH5TqvrIH417ItD12W7JYDbx3V+nSPIodIiSFRCMqWA85iDnB4DPLNXTTOy7RlxGU97JEccHhG4ynt4cD4EGrjGgUADgAMDwFeqA481g1RuLa8ltAjyvGeBjRjvIRlWAGTxB5dRyOqrNqTqBpeO5guYrZojG4cGVlj4dakE7+CpIPk8ia6c3a+0ApNL7cYbeeaA2kjGKV4iRIuCUYqTy7q96C23Q3VzDbraSKZZVjDF1IG8QM4x30jtdvjG++mT/evWfZ78Z2P0qL7YoDsKlXrHtpis7qa2a1kYxOULB1AOOvGKalci7UPja9/jt+FAN/RO3KGeeGEWkimWVIwTIvAuwXPLqzSt20fHN54x/cxVA6m/GFl9Lh+8Wp7bR8c3njH9zFQFS0Z+mi/iL9oUztp21KPSNq1qtu8bCYNvF1I8neGMAd9LHRn6aL+Iv2hU7rPqZfWoea4t2jiMhAYlebEkDgSaArNMzZhtNj0VbSQvA8peYyZVlGAVRccR+77aWdTugdT729RpLW3aVFbcJBUYbAOPKI6iPXQDlk28whUb3nJ5QJHwi9Rx2d1Yv9ICD+5y/wAxfypO6zaFns+hhuYzHJ0ZfdJBO6XYA8CetT6qhKA7W0HpEXNvBOFKiaJJQpOcB1DYz3ZqpbQtpEeiZIo3geXpELgqwGMHGOIqd1C+LLD6HB90lJ33Sn6zafwX+2KAmf8ASAg/ucv8xfyqf1j2sR2cFnM1s7C7h6VQHUbo8ngcjj51cx0x9qH6hoP6EfqioC7f6QEH9zl/mL+VT+uu1qCwWJVjMs8kSSmPe3QiuAw32weODyA7+GRnmOpjRuirvSUzCGOSeXALEdQAwMk4CjAAGccqAcOgNu5lmSOayPlsEUwybzbzEADdYDPE/tCrrrltNstHMY5GMsw5xRYJX55J3V58s57qUOouo19bTz3EtpIJLWAyQIVzv3DArFu4yGCnLnB4bo7apekNW9IbzPNaXW8zFmZ4ZeLE5JJK8cnroBpXXugWz8HYgDqLzEn1BOHrNYU90BN12UZ8JWH/AEmqXqBs5uNJySLnoI48b8jox4nOFVeG8eBPMY9Iq5ax7CzBbSTQ3ZkeONnKNGF3t0ZIBDndOAcZB8RQE/oTbzayMFubeSDJxvqwkUd5wFbHgDTXsrtJo1kidXRxvKynIIPWDXEdOnYNrUYbe/ikJMcEJu0HHgFB6QDuOEOB1lu2gHzSs0ZtVkl0sdHm3QL75kh6TfbOEL8cYxk7vLvpdaqf0ppy7mdL2SJkHSEiSRUXJwqIiHgOHsJOTz1NQ1lGsMQuDmYXUglPbIBIGPADmcmgOpKK542ia73F3pNrOO6NpbRzdCzhmXipxI7lcFgCCAuccB18aidK6wTaKuonsdKtexEbzKzMV4HykdCxHEcmGDxPLGaA6dqm61y5mx+yoHpPH6iKsmj9JrLbx3A4JJEso+ayhvqNUe6nMjs5+USf/Fcna1VKmodrI6j4YMVZrSAyOFHXn2An8Kw1Pao2uXaQ8lGB4n/x9dcW2pe1qxgRRWWctax23RXdzGfkTyJ6nYfhWpZzbkiP+ywb1EH8KZO3rVlre+98qD0VyN7OOAlAAdfSAG78t2UsK9gWTt+CUOqspyGUMD3EZFZKVOwXWyS5tZLeYAi0VAknWY2391SMfJEeM9Yx2ZM6NrmiP73/APam/wCygMGtu1W20fe+9Zo5GAjVmkjKndZifJKnHJd1sg/K5cOM1oLX/R93gQ3Ue8eARzuNnsCvgn0Zpeva6uaRu+M0stxcSdtwN5zyHFQAOodQAFL3SepqvpxtH2ykR9Mq8SSVj3VZ2JPYN4+qgIDXb4xvvpc33r1n2e/Gdj9Ki+2Kxa8W3RaRvExgLcygDsXfO7/y4rR0FpA21zBOBkxSpJjt3WDY9OMUB2rXIm08/wDxa++kNT8n2w6LWDpRMWbGRCEYPvfsnI3R45x31zPpi/a4nmnfg0srykdhdixHtoDc1N+MLL6XD94tT22j45vPGP7mKoHU34wsvpcP3i1PbaPjm88Y/uYqAqWjP00X8RftCuj/AHQXxV/9RH9T1zhoz9NF/EX7QrpH3QC50Se6eM/aH40BzLXRPub/AIvuPpZ+7irnanx7nvTtvFaXEUs0cb9P0mJHVcoURcjeIyMqfDhQFd90d8ZQ/Q0+9npU00Nv13HPeW88EiSRNa7gdCGUsksu8ARwON4Ur6A7G1C+LLD6HB90lJ33Sh/1m0/gt9urPs62p2C2EEVzN0MsESxFWVyGVBuqylQc5UDhzznxKn2ra3rpO96WIEQxoIo97gSASS5HVkseHYBQFMpj7UP1DQf0I/VFS4py6y6n3ekbDRAtIw/RWQL5dVxvbm75xGfMb1UAmq6d2DaJWHRSSYw87vIx68KxjUeGEz/iNKD/ANnNLf3df5sX/dXQez3Rslto62glXdkjQq4yDht5s8RwPOgLCaXOsu2XR9qzJGXuXBweixuA/PbgfFc1m25aWe30W/RkqZpFhJHMK2Wb1hSvgxrl2gG/pTb3dN+r20MXe7NIfZuj2U7tJSFrGRjza1YnxMZJpJbEdQbS+ilubodLuS9GsW8QBhVbebdIJzvYxy4HOeppbTdYYtH6OmyQHeIwwp1lmXdyB+yoOSe7vFAcm0ztg1qstzeRPxWSwkRh+6zIp9hpY01Pc8fr1z9Db7cdAVzZlpu/trlho6LppJI91oypYYBGGOCN3BPMkDyu+rZqhqbpKLTcU9zA5HTtJLMo8jeZWJIPZvNitH3PPxo30WT7UdWrXS00q923vjScNjaljubtwEKxjO75A3Wdzwzx5k9XCgIvaDqBdW+kjfW1qLuB5enaLc3/ACicujR82ViSQQDz7uOWygvbudVg1fsraPgGNza8B2tvMEJGOpQahNXtdrq00pFCmkHvbZpkiZn3iHVyFJAkyykFuYPHd6wa6E0zpIQJnmx4KO/t8BWlSpGEXKWiDeCF09crFGltGFUKqghBuqFAGFCjzR3dQxVer1JIWJZjkk5J76w3M6xozucKqlmPYAMk8O6vKXNeVepveRWk8syopJAAyScAd9X3RNl0Map182+cef8AnupZ6v7QNFI3SS3IBHBR0cp9PBKvOrWullfs6Wk3SMihmG5IuATgcXUdddjZto6adSa4slpxxxNvWXQMN9bvb3C5RxzHNWHJlPUwP+cGuZtdNmd7o92PRtNB8maNSRj99RxQ+PDsJrq6iusSCG9zhy0l8yH/APPSVrtmW2RRIyooZlO8QACcA4yRz5n11xNQFn2ZfGtj9IT666c0NqnDb3d1eedPcNxY/JQBRuL4lQSevh2VzHsy+NbH6Qn1112TQHP+3fUeVbhr+FC8Uigzboz0bqAu8R+wQBx6iDnmKTtdI64barW1dorZDdSLwLBt2MHubBLegY76Vd/tOaWQudHaMznOWtt5vSxbie+gKxq1q5cX8oitoy7cN4/JQH5TtyUc/HHDJre1/wBXF0ddm2Vy5SOMsx63ZQzYHUuTwHZV30HtzmhASSztujB82ANFgeBLD2Cm1qZrrZaVBMWBKBl4pFXfA5ZHMMveD2ZxQHMWpvxhZfS4fvFqe20fHN54x/cx10FrtrXZ6LiEkygu36ONFXeYjrHYo4ZY+08KTmkduV07kx2tqi9jq7t6W3lB9VALPRn6aL+Iv2hXXG0HV839hPbrgOyhoyeW+pDqCeoErj00rdU9tiO6pf20SKTjpoVOF7CyNk47SD6KlNcts7WV5Lbx20cqIEKydIfKDxpICMKRjy+2gEJf2UkEjxTIySId1lYYINYKeWgtqiaTu4La50fblHYqXkIfdABYny07qitatouj4JGTRmjrNt046eSFN0ntRVAJH7xI8KAjNBaqyaT0HmAb09pdyBUHN4nSJ2Ufvb3EeBHXS3ljKsVYFWBIIIwQRwIIPI5q9SbX9KckljiXqWOGIAf8Smo682h3sxBuDBOR/bWts3tMeaArNpavK6xxozuxwqqCST2ADias+uOo8ujbe1e4OJpzIWjGCEVdzAJHNvLOccBwq0am7YjasFmsrcRngWto1icDtwPJbw4eNSPugdJxXUOjZ4GDxyLMysOz4LmOog5BHUQaATNdVaiaThgsrLppo4t6xi3ekdVzjezjeIzjI9YrlWugdMa8nRWjND4t45umtB55xu7kcPLgefSeygGZ/wCp7L+92386L/uresJ1kQOjK6sSVZSCCN48QRwIpCf++j//AC+D/iP/AG03NHa2wroyK/ud2BGiDlRxAJ5Ko5sT2UB62ias/wBI2MtuCA/B4ieQkXiM9x4qT1b1cnaX0VNaytFcRtFIvNWGPSOojhwI4Gmzpzb5MWIs7aNUzwafeZiPmowCn0mrvsv1lbTVtM19Bbt0coQAR5UgqDxEhbj4UBzjorTNxaktbzSQluDdG7LnHLODx5nn2166eW8uEE0ru8jrHvyMzkAtjrOcDPKrBtfso4dL3UcKLHGvRbqIoVRmGJjgDgMkk+mq7oD9at/48f21oDHpfR7W88sD+dFI0Z6uKkjPgcZq+7Bb9Y9JMjHHTW0ka975VwPUjU39o20C10ZhWjE1yw3hGMDA6mdsHA4cOZOPTSevtsukHOY1t4ePDchBI7OLk8e+gJrYRoG6g0kzz208S+9nXekikUZLR4GWAGeB4d1QVvoa5tdJvJpLR8975Tlt1XYOx81wQCGX909vditYbXdL5z769HRQ/wDZUjYbbtJoRvmGUdYePHDxjK4oDX1j0ZdjScNy+j3t4y8UqRRxkqkaMAFJjXAbCZI5je5U3Ly6aVy7HifYOwd1VzVzXVdJbxOVmUZZCertU9a9Xd6eOvrZrjDZeSQZJSMiMHGB1Fj1D215+9qVrip7FRaxy+ZDJtvBZK+6U0UXsLyRuCLbSkfvEI3spRNtTut7Iig3c+awkPDsJDjPoxXQusrb2irk4A3rKQ4HIZiJwO6pbTZkoz3qvLkZjT7Tj6nJ7mv9Zu/4KfbNJunJ7mv9Zu/4KfbNdslH/RRRQGK68xvmn6q4hrt668x/mn6q4hoCz7MvjWx+kJ9dODb9rc1vClnC2686lpSOYhBxu/4jkeCkddJ/Zl8a2P0hPrqf2+SltLODyWGNR4Y3vrY0AuadupexBJrZJr2WVHkUOscW4N1TxG8XVstjqwMUkxTFG2rSg4Bocfwh+dAae1HZ62ipEKOZIJchGYAMrDmrY4HgcgjGePDhVS0NpSS1njnhbdkjYMp+sHtBGQR1gmp/WzaFeaSiWK6MZRX6QbqBTvAFeY6sMaqdAWDXrWd9JXj3DAqCAqITncRRwX15PixqJ0bYSXEqQwoXkdt1FHMk+PADvPAVq0x9gUStpZC3NYZGX52Av2WagPWl9i2kIIDMDFKVXeaONmLAdeMqAxA6gc8OGaXDuTzJPDHHsHADwruGuNNcolTSF6qABVu5lUD9kSMB7KAw6u6Lku7mO3hIWSUlFLEgcQc5IBOCMj01b7zYzpVPNhST5ksf/WVqA2e6SjttI208zbscblmOCeAVuocSeqmJrBt7mYkWVuiL1PNlmI7d1SFU+lqAy7O9jG+Hk0ojoQ26kKuoyMAl2ZCeGTgAEeae6pPaRsosYLCa4tUeKSFd/wA92DAEbwIcnqJxjHEUvYNpOk7q5hWS6cI00YKx7sYwXXI8gAkeJNP7ah8U3v8AAb8KA5FqSn0kz2sUDHIilkdO4SKm8B3Zjz6TUbXv5PpoDxTS2s/FmgPojfd2tK2mltZ+LNAfRG+7taAVtWvXHWMzwWNsrHore1QEdRlYZY9+AVXu8rtqqUUB9VcnA5mumtiGq9xYWkvvpAjSyCRVzlgu6B5QHI91InZrbLJpSyVuI98KcfN8oe1RXX1Acq7bfjq7/wB19xFVW1f/AFq3/jx/bWrTtt+Orv8A3X3EVVXQH61b/wAeP7a0A0Nctk+lbm7uLn4GTpZWcASYITOEXy1HJQo9FQmhtj+kGuI0uojBBnMku/EwVACTjdY8TjA8aZmvm2WGyle3to/fEqHddi2I1Yc1yMl2B4EDA78gilRp3avpG65yrEv7MSAD/myfbWJZx0dQMS/2e6KVdyKF2PIytLJn0AEL6cYpJ6w6OFtcywgkhHIBPMjmM9+DTf2cXby2QeV2djI+WYknn39VK/X34wufn/8ASK5tpWqyuJwm9COLbbyauq+ljaXMc3HC5DAdakEEf57K0L67aaR5JDl3Ysx7z+HdWCiujure3uehJgl9WNW7jSEwhtk3nxvEk4VV5FmJ5DiK6s1miKaLuVPNbKRTjtERFLf3NVsvQ3kmPKMiJn91VJHtY0z9dPi+8+iy/dtWwONacnua/wBZu/4KfbNJunJ7mv8AWbv+Cn2zQD/ooooDFdeY/wA0/Ua4hrt668xvmn6q4t/omf8AsZf5b/lQGXV3SxtLmG4VQxicOFOcEjqOKkNedaW0nc++HjWNujVCFJIO7njx68ED0VF/0TP/AGEv8t/yo/omf+wl/lv+VAaYrqfU6w0RpC2SaGzsySo6ROgiyj48pWG7kceXaMEVzGdFT/2Mv/A35VrwzMhyrFTyyCQfZQHSOtuk9AaOkWKaztnc81it4WKDqL8sZ6hz7qjrfW/Vhudvbp86yH/ShpA21s8rbsaM7H5KgsT6Bxpq7Odj888iTaQQxQKQwibg8nWARzRe3OD1YHOgKFrto1YLyTov0Eh6e3bdKhoJCWQgMAcDivL5Na2q+nZLG6iuYcb8bZweTKQQynuIJFdQ6+6hwaTgWNvg5Ix8DIoHkfukdacBw7uGKRek9jWlImISJJhng0ciAeqQqRQFz0lt9QwHoLV1nK4G+ylFbt4cXx2YGaRs8pdmZiSzEsxPWSck+um9qlsNuHkV79liiByY0bedu7I8lR35J+ulrrfbrHf3kcahUS6mRFHIKsjBQO4AAUBEUVLaq6G9+3cNsG3DKxUNjODukjI7MipLTuz/AEhaOVktZWHU8SmRCO3eQcPA4PdQDh2AwWQst9OiN3vt0xO7vqMncAzxCbuDw4E5rJtq15t47OWzhkWSebCMEIbcTILFiOAJAwBz45pEW2rN5IQEtLhieyGT8qY2pexO4lzJf/AJg7sYILscHG9jIRc4Pb1cOdAKOvfyfTVml2d6TUke8pzgkZCEg44ZB6xWjpDVK+g3eltJ13s4zG3HGM8h3igISmltZ+LNAfRG+7taXn9C3P8Ad5v5b/lTN2paNmfRuggkUjFLRgwVGJU9HbcCAOB4Hn2UAo6k9OaKa36EnlNbxzqe5hg+plYeivP9A3X92n/lP+VO7S2o3v7QVjyiuoIBudJ5OQfOjbPLOAR2Ed5rDaXFgR2g9JNa3EM6cWikWQDt3SDjwOMemulodsGizB0pmKtu5MJRt/e/Z4DBOevOO+uY76xkhcpKjIw6mBHq7R3ismjNGS3DhIY2dj2Dl3k8gO803ljOeANvWzTZvrye5YbvSvvBexQAqjvIUAeiouKQqQynBByD2EcQasGtGrD2jRRgM7GIO5UEjeLMMDhyAA8a09E6HmM8IMMmDKgOY2xjeHPhyrWE4zjvR0MJ5IlmJOSck8SatOzW0glvo0uDGFIO50hAUycN0HPDtwOs4qza+bILq2kaS0Q3EB8rdQeWnau5zYdhGT299CbV67BwbWfPZ0UmfViko78WnwyZOnro2Ojoulu5oxgZC5HHHHCIOLGuY9adL+/Lu4uMbvSyswXsXkoPeFAFWDVvZdpG7YfANCmeMk4KADuU+U3oFS+veya5tpYlsopbiMwgu6jJ6UEhsgeaPNIH14rWlRhSWILBhJIXNlbNLIkacWdgijtYnAHrNYiMVcdEal6TgnhmFjcExSpJjcPHcYNj2VaNrGzWVJWvbOJ3hl+EkjUEvE7cW8jnuEnPDzeI4ACpTJHbGNe49GzSx3ORBNu+WATuOucEgcd0hiDjPId9XjantTtHspbazk6aSZdxmUMFRD52SwGWK5AA7cnv5/Ixzq87Pdm9xpGRXdGitRxeVhjeHPdjz5xPbyHsIFFpye5r/Wbv+Cn2zSobRU/9hL/Lf8qbvuc7SSO5u+kR0zCuN5SPld4oB80UUUAUUUUAUUV4diOQz6vxoD3WGS0RjlkUnvUH66xvpBF88lPnAgevl7ayRXKN5rKfAg1qpxfDIPccSr5oA8AB9Ve6+Zr7WwOVte9L31npO8RLq4jxcO6hZZANxz0iYGcY3WFZNXNrGkIJ42mneeFW+Ejbdyy8jhiMgjORx5inZtH2cQ6VCvvdFcIN1ZQMgrz3XHWMk4OcjPopN6S2K6UjJ3EimGeBjlUcPCXdoBl3m3PR6xFo1neTHkxlAvldQZt4gDvGa51v7tppZJX86R2kb5zEsfaat42TaX/uZ/mwf/sqf0HsLvpGHvl4oE68Hff0BfJ/5qA0dg+hGn0ms2Pg7ZTIx6t5gUQeJJJ/wGunKg9U9WbfRtuILcYXzmZsbzt1sx7fYKlJL6NeciDxYVq5RWrBsUVGS6egX5efAE/hitKbWlB5qMfHA/OoJ3lCOska7yJ+vtVCfWeQ+aqr6yaj7jSsz+dI3gDj6qqT2rRj1cs1dRF4uLxE891XxP4VFXOssS+YGc+oe3j7KqsNq7+ajN4A/XUjBq9M3MBfnH8Bmq7v7mr+VD5/wY35PRHq61jmbzcIO7ifWaipZSxyxJPaTn66stvqsvy3J7lGPrzUrbaJhj81BntPE+2tPcbqtxqy+/BcDG5J6lJh0Y83KPeHeBj1nhUzYap4HlsFH7KD8eXsq1Yr7VylsulHrNv0N1TRo2WioovNXj2nifbyreoorowhGCxFYRvgKKKK2AUUUUAUUUUBgezjJ3iiFu0qM+vFZ6KKAKKKKAKKKKAKKKKAKKKKA+EVp3GioX86NfEDB9lFFaShGXWWQab6AT5EkieDcKxNoaYebcv6c/nX2ioHaUnyx4Nr0MbqMEljdr/Xg+k/lWnK90vOb1E/lRRVC4o7mkn5s0aNV7qfrlb/AIjWMySnnIx8WaiiuY3JvDb8yMF0e79YPiT+VbcWrkh+Unrb8q+UVdo2lOfW9TdRTNpNVW65FHgCfxFbEeqyfKkY+AA+vNFFdGOz7dfp9TdQibcWrsA5qW8WP4Vuw6PiTzY1HoH10UVYhQpQ6sV5GcI2cV9ooqYyFFFFAFFFFAFFFFAFFFFAFFFFAFFFFAFFFFAFFFF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1512" name="AutoShape 8" descr="data:image/jpeg;base64,/9j/4AAQSkZJRgABAQAAAQABAAD/2wCEAAkGBxQSEhQUEhQWFhUXFBwVFxcXGBcdHxwXHBoYGBoaHRwYHiogHBonGxUYITEhJyksLi4uFyA0ODMsNygtLisBCgoKDg0OGhAQGywmHiQvMyw3NDQvLCwwLDg0Liw0NCwwLCwsLCwsMC0sLCwsNC8sLCw0LCwsLDAsLSwvLCwsLP/AABEIAKYBLwMBIgACEQEDEQH/xAAcAAACAgMBAQAAAAAAAAAAAAAABwUGAwQIAgH/xABTEAACAQMABgUFDAYGCQIHAAABAgMABBEFBgcSITETQVFhcSIygZGhCBQjNUJydLGys8HRMzRSYnOTFUNTVILwGCRjg5KiwtLhFhclVYSjw9Pi/8QAGwEBAAIDAQEAAAAAAAAAAAAAAAMEAQIFBgf/xAA1EQACAQMBBAcGBQUAAAAAAAAAAQIDBBExBRIhQSIyUWFxkbETFKHB0fAjM0KB4QY0coKi/9oADAMBAAIRAxEAPwB40UUUAUUUUAUUUUBVtbrpt4RfJK5I7ckjB7uFV7ROYbmFofJ35RHIi8A6twJIHAsvBg3MBSORNWrWOe3JCylt8DI3FJIHecY9BqKstJ2cDKzLL5270rhd1N7hk4bKjjgtjgDxIGa40oT973t9Yz2/DBE10tS6iivgr7XZJQooooAoqK0vrLaWpAuLmGIniFd1Bx83Oa3bW8jljWWN1eNhvK6kEEdoIoD3cy7ilj1DNVW9vZn4rK0Z6t3dwPEMCCPH2VJ3GnVOV6J2ByM5QZHpaoNpOPBJAOr9GT9sV5Xa19Kc4e7VVjnhpce/tRft6SSe/H4Fj1Z0m1xbrI4AcM8bgct+N2jYrnjukqSO4ipWq3o3SsUMaxpDMAuefREkklmY4fiSxJPeamtG3yTxRzRklJEDrkYOGGRkdR7RXore4p1Y9GSk1rhlOcHF8Vg2qKKquuO0Cy0b5M8haUjIhjG8+O08QFHziM9VWDQtVFUjULaTDpWWSKKGWMom/l90grkLzU8G48vHsqZ12009naPNGoL5CrvZwCxxkgc8dlYlJRWWSUqUqs1Thq3gkNI6YggKCaVIy5wodgMnuz4iqfobaIsl1PHMixQxozrISc+QyqQw6yd4YA8ONLLWfTMl5uTTbu/0RQ7oIBCvIAcEnBweNarefP8AMb76GqM7p73R09eB6m32BT9l+K+k8f6vew/E6I0RpWK6iWWB99DkA4I4g4IIYAgg9RFbtUjZD+of76T8Kuxq7CW9FM8zc0lSrTpr9La8mfaKwuz9Sqf8RH/TWB7qQf1JPzWU/WRWHNLX0ZAbtFRb6ZC+fHKveU4esGvsWnoG/rMeII+sVH7zSzjeXoYyiTorBDdo/mup8CDWaplJPQyfaKKKyAooooAooooAooooAooooArQ0xpEQpn5R4KO/t8BW8ao950tzOQFOckAdSgHrPVVO8rypwSguk+CNZPGhHyyFiWY5JOSe+scmMYbGDwwevPV31vaVs1hcIG3iFG8f3jn1DGK04JAs9sXGV6Ug9mWikRAe4uyjxIrziot1vZyfHJBjjgldUNLtE62spJQ8LdzkkYBPQue0AEq3WBuniAWu1LjRo/1u0HV0zE+CwTH7QFZ9bdrdhZbyI/vmYcNyIgqD2NJ5o4jqyR2V6Kwqyq0U5a6E8HlDAqgbV77SaxRxaMhcmQkSTR4LIBjCr+yTk+V1Y4ceIS+tW1jSF4SFkNtHngkBKn/ABP5x9YHdVck0vfM/RvcXO+WC7ryy5yeGCCe+rpsX3VPZHPcTb2kZehBbLRlszP6TwGe3JPdT0uoY7a2SGFQiKojRR1KB7eHX31vXVgkibjDIAwD1jvB7aql3I6KysWkMe9uqMknHEADmScDA76421rmrRouKWXLgmu/+Ca3jmos6LieLdy2+ceSsnRqe0hVLHwBbd8VNZK25LDoLa3jPnAEuR1yN5Ujel2Y+mtSvH7St1b13SXJL0WfidahNzhvGvZyMzT55JKqL6Ykf62NY9Ha32ujbeVLqXc6O4cRrzZkkxMu6o4lV6UrnkNyof8A9UpDevY9G8ktxPGwKjgiCFRvHGSTlTw6hkk8ONI2zNAsqZRXmeHczvEGIK+QxUcywZlGeWDXoNl03QuYJLo1IJ/ul9+ZTuHvwfamMU7b9Gf7f+V//VJW8isri6kln0hKVeQuW97MXIJzg+XgHHDrx2dVVICrtp7VpNG6PT3yoN7d4ZUP9RApDFiP7RiAvHkN4dteoZzxvbMNPaHi/wBV0eX32G+7yRsGbdHnO5GAOOAOAy3Acam9qzA6OYjiOkT66gtiOpwtrEzzL8LdYfBHFYh+jHicl/8AEvZWTaPGY7aSPJ3d9D7eHprm31zUotRccwlwzzT7+46myIKV3T48VJP4ivuP0SfNf7b1nbz5/mN99DWqeWOrs8edGf8APt+sA+iqm+vvwPovu0u373sjH1Q1vh0fo5TIGdmmkIRMZ3Ru5JJIAH101Yn3gD2gH11zVffq8fzZPtGr3rttLODaaNZd9UHT3ZPwcIwAcN1v1ZGeOAAzcB1Lao5LD5Y9Dwe27SFKSqLWcpt/tIbE1wiBizKoUbzEkDCjmTnkO+qDc7YLBelZRK8UfAyhQFZ+qNN5gWY8+WMDJwONI+SQFDhpehkbBbJ6e9kB5DOSsQbxAOM77AAb1jYyyTLFEiPcoPJTh0FkmfKeRmyrSjmS2cHnvNgLaOEX202xTLOxurfdRkBhto1zIQeIeSRmAQbo5buTvA4A4lkaO0lZXoG40TsRkrwDj0cG9NQ+zTVazt4WlhlS7mkJE11kPvtzZQ2T5OefE5681VtpurSWrx3NuNxXbBVeG7JzBXHIEA+GO+q9w92OWk0dLZ1rRu5+xm3GT0eq8GtfiMC61YQ8Y2KnsPEfnUbNDdW/HebdHWDvD1Hl6q19mOtT3SvDOd6SMBg/WyZxx7wccevIq9Yqr7nSqR36eYvuKd3ZTtqsqU9UVO11nceeoYdo4H8qmrLTkMnDe3T2Nw9vI1j0noGOTJXyH7RyPiKqd9ZPE264x2HqPgarTrXdq+n0olRuUdRhZr7VD0fpeSLgDlf2W5ejsq16M0uk3Lg3Wp/Dtq7bX9Otw0fYbxmmSNFFFXjYKKKKAKKKKAK1dJXYijZz1ch2nqFbVU3Wa/6STcU+SnDxbr9XL11UvLhUaTlz5GsnhEUA8sgUcXkbHHv4knuAyfRWDSVmSHjJKtxG8OasD5LDvBAI8KkLXTNro+I3V5KqFxiJebmPtVRxO8QDnlgLy41BaL1sGk3mmjt5IogwVXccH4HJyPJDDHFQTjhx41x6lnKnQVb9WckTjhZKxrDdvPH02l9IpDG29iysl+EfdJQhs4x5Sni+8OHVSx05ewyPi2gEMS8FBYu7fvO56zjkAFHZ1lna2raWTz3ckAluJUUW29koswyrsy+aSF3GG9nJB5c6hdjGpZ0hd9PMM28DBmz8uXmqd4+U3dgfKru29RVKamuZMnlEpq/qHd2tpDcwWfvi9ny0ZcpuWycNxijkBpjnILcFwOGRxYez7Zklm3vq8YXF65Ls54qjMckrnm+SfLPox1sSsVzcLGN5yAO01K2kssye5HCgknAAyT3VVdDqZrppceSCW9YIUeOPqrNcTyXh3IwViB4sev8Az2VPWFksKBV9J6ye01z3m5qRa6kXnPa+7uNOs+4jtY+SeJ/Cq/aTb4lI4dHN0J7z0ccufDEgHoqwax8k8T+FVjRMo/1pcjeN7vAZ47otrYE47AWHrrze06UZ3ddy5RTX/P1Ovbyapwxzf1KvrHrpFow3jRqrX0rIkRIBKRiJPKY/shicL1nwNJLSsM4ffuVkDy/C70isC4Yk74LDygTnjTc1lsbaK9n0lekPHAI44bfrmuOjDAH/AGahgx/yG8bPNVJtNXTaT0l5UO95CEeTIQeCKOqFeWOs8OPlV6nZ/wDa0/8AFehQrfmS8Ta2J7Ns7mkLxOxreNh6pWB9aj09lXbWDZdb3t/78uZZZFwoEHALhRwXI47ucnHPJPGr4oxXmRwoyTgdpq22kssiAAAYHAAY9FLjaZL0kEjDiAyeoHGfWatl9pEynciBweZ6z+QrImgUaJ0mG90iFW7gR1d/fXAuK0r+tGnQ6kXly5Z7F2nTspq0qRrT1TXA56oqzaxakXNq5wjSxZ8l0BPD95RxB9lVidgmQ53SOYbh9dZlTlF4aPpNG8oVYb8Jprx+8HmY+SezB+qqO965iWLe+DVi4UAAFjw3jjzjjgCc4HAVNaa00pUpGc54FurHYK0dCauXV427awSS8cZVfJHix8lfSa6dnTlCLcuZ4b+o72lcVoxpPKinxWmWbGibmWSZpXuBDuputKd3eVMbu7Egwd7GQFTGOPFRk0y9QtQW0gqNIr2+jQQyQ5xJckf1kjDGQe3kBwQDixl9QNiqwss2kSsrjisC8UB/fPy/m8vnU4gMDhyFXDzhjs7VIkWONVREG6qqAAAOQAFLPbFpdT0VspywPSv3cCqjxOWPq7al9cdoMVuGjtyJJuW8OKIeXE/KbuHpql6r6oXGkJOmnLLEx3mkbznzz3c/XyHVmqdxU3/w4cWel2RZK3avbroxjpnVvw+8k3sa0W2/NckYXd6JT2nIZvVhR6T2U1K1rCySGNY41CoowoHZ+ffWzU9Gn7OCicfaN47u4lWxjOngFYLy0WVSrjIPs7x31noqSUVJYZSKDpXR7QPuniDxVu0fnWmrEEEHBHIir9pWxE0ZU8+ansbqqgspBIPAg4I768xfWvsJ5jo9CCccMtugdN9J5Enn9R/a/wDNTtLVWIORwI4g1edCaQ6aME+cODePb6a6Wzr11Pw56r4m8JZ4MkaxXFwkalpGVFHNmIAHiTwFV/X7XGLRdsZpBvOx3Yoxzd8Z59SgcSfxIB5d1q1sutIyb9zKWGcrGMhE+aucDx5nrJrrEh0vfbUNFRHDXiE/7NXk9sakVrQ7XdEMce+seMUwHr3MCuVaKA7R0Rp62uwTbTxygc9xwSPEDiPTVN1m1ZvTFIlqEMj+Srs4AUHmxzxzjx4muZ7K7eF1kidkdTlXQkEHuI410bsf2kHSCm2uiPfSLvBsYEqDmcDgHHWBzzkdeIK1vCq4uXIw0medWdkUKv0+kpTeXBwSGJ6MHsweLgcuOBj5NMHSWjleAxooUAeQAAACOQAHADq9NbskQbmAfEA1gbR0R+QvqrapFyi444MMVWuGqsl7AYAoWTeVkaTyVUg8Sx7N0tyz3Zq8asw2uj7WO2hbf3Bx3QWLueLMcdZPq4DqqcXRkI/qk/4R+NbCRheQA8BVa3t6lGG4mtfH6GIxaWCKa8nk4RRbg/ak4f8AKKgrzSlhDMy319EZkxvI7hd3IDDyfAg+mrpXKe2j45vPGP7mOpvd1J5m3Lx08jOO06Hh170ZwVb237AA6+oCrNXEujP00X8RftCuvtctZ4tG2xuJgzKGChUAJLHOBxOAOB41Y0MnrWPknifwpbaCsJP6V0hPj4ILHCGz/WdHE5AHzcE+Iqia17YL67bERFvEDlVQAsfnOw4+gAUxfc/np7K5eb4R2vCSzcST0cXWa4dzsqdWrVqKS6cceGn0LVO4UYxWNGQ17qI2k9Lu0pK2kSx9I2cbzbino17CRu5PUO/FOGK4ggRY0KqiKFVEHAKBgAAdWKzjR0Q/q19VZkgVeSgeAFXKNG5p0o004rCSzxfw4epHOUJScuPEj20g7cIoz4twFeBox5DmZ/8ACP8AOKlsV9rD2eqv583Lu0j5L5thVd3qLHqYLe2VBhRisxr7Xyr8IRgt2KwiJtvixFa66avPfcqyySxBXYIqs6LuZ8kjdI3sjBzx5+iqrefDkGYmVgMAyEuQOwFs4FdPMgPMVguLCOQYeNGH7yqfrFVJWsm21NnpaG3qEKcYSt48Fjl9PmIzZ9q7N74R4rW297lwZpLiJDhRzERPlbxGeXAEDOOtyXesNnAMPPEmBwUMOXcq8a8y6qWbedbRH/CKyW+rNonFbaEHt6NfxFTwjOMUjlXFa1rVpVHFpPkkl8cv0K3d7SImJW0hluW/dUgfUW9lRVzo/S+keEu7bQnmud3I7wpLN4EgUzI4gowoAHYAB9Veqw6UpdaXlwNoX9KhxoUkn2y6T/bRLyKbq9s6trfDSZnkHW4G6D3Jy9eauKrivVFSQhGCxFFO4ua1xLeqybYUUUVuQBRRRQBVJ1mg3JyRyYBvTyPtHtq7VVNcPPj+afrrnbUinQz2M0qaFfqW1ZutybB5MCD4jiPx9dRNfVYg5Feeo1HTmprkQJ4eRSba9Pm60nKoOY7f4BBnhlf0h8d/I8FHZVBre05P0lzO55tM7etyfxrBYw78kaH5TqvrIH417ItD12W7JYDbx3V+nSPIodIiSFRCMqWA85iDnB4DPLNXTTOy7RlxGU97JEccHhG4ynt4cD4EGrjGgUADgAMDwFeqA481g1RuLa8ltAjyvGeBjRjvIRlWAGTxB5dRyOqrNqTqBpeO5guYrZojG4cGVlj4dakE7+CpIPk8ia6c3a+0ApNL7cYbeeaA2kjGKV4iRIuCUYqTy7q96C23Q3VzDbraSKZZVjDF1IG8QM4x30jtdvjG++mT/evWfZ78Z2P0qL7YoDsKlXrHtpis7qa2a1kYxOULB1AOOvGKalci7UPja9/jt+FAN/RO3KGeeGEWkimWVIwTIvAuwXPLqzSt20fHN54x/cxVA6m/GFl9Lh+8Wp7bR8c3njH9zFQFS0Z+mi/iL9oUztp21KPSNq1qtu8bCYNvF1I8neGMAd9LHRn6aL+Iv2hU7rPqZfWoea4t2jiMhAYlebEkDgSaArNMzZhtNj0VbSQvA8peYyZVlGAVRccR+77aWdTugdT729RpLW3aVFbcJBUYbAOPKI6iPXQDlk28whUb3nJ5QJHwi9Rx2d1Yv9ICD+5y/wAxfypO6zaFns+hhuYzHJ0ZfdJBO6XYA8CetT6qhKA7W0HpEXNvBOFKiaJJQpOcB1DYz3ZqpbQtpEeiZIo3geXpELgqwGMHGOIqd1C+LLD6HB90lJ33Sn6zafwX+2KAmf8ASAg/ucv8xfyqf1j2sR2cFnM1s7C7h6VQHUbo8ngcjj51cx0x9qH6hoP6EfqioC7f6QEH9zl/mL+VT+uu1qCwWJVjMs8kSSmPe3QiuAw32weODyA7+GRnmOpjRuirvSUzCGOSeXALEdQAwMk4CjAAGccqAcOgNu5lmSOayPlsEUwybzbzEADdYDPE/tCrrrltNstHMY5GMsw5xRYJX55J3V58s57qUOouo19bTz3EtpIJLWAyQIVzv3DArFu4yGCnLnB4bo7apekNW9IbzPNaXW8zFmZ4ZeLE5JJK8cnroBpXXugWz8HYgDqLzEn1BOHrNYU90BN12UZ8JWH/AEmqXqBs5uNJySLnoI48b8jox4nOFVeG8eBPMY9Iq5ax7CzBbSTQ3ZkeONnKNGF3t0ZIBDndOAcZB8RQE/oTbzayMFubeSDJxvqwkUd5wFbHgDTXsrtJo1kidXRxvKynIIPWDXEdOnYNrUYbe/ikJMcEJu0HHgFB6QDuOEOB1lu2gHzSs0ZtVkl0sdHm3QL75kh6TfbOEL8cYxk7vLvpdaqf0ppy7mdL2SJkHSEiSRUXJwqIiHgOHsJOTz1NQ1lGsMQuDmYXUglPbIBIGPADmcmgOpKK542ia73F3pNrOO6NpbRzdCzhmXipxI7lcFgCCAuccB18aidK6wTaKuonsdKtexEbzKzMV4HykdCxHEcmGDxPLGaA6dqm61y5mx+yoHpPH6iKsmj9JrLbx3A4JJEso+ayhvqNUe6nMjs5+USf/Fcna1VKmodrI6j4YMVZrSAyOFHXn2An8Kw1Pao2uXaQ8lGB4n/x9dcW2pe1qxgRRWWctax23RXdzGfkTyJ6nYfhWpZzbkiP+ywb1EH8KZO3rVlre+98qD0VyN7OOAlAAdfSAG78t2UsK9gWTt+CUOqspyGUMD3EZFZKVOwXWyS5tZLeYAi0VAknWY2391SMfJEeM9Yx2ZM6NrmiP73/APam/wCygMGtu1W20fe+9Zo5GAjVmkjKndZifJKnHJd1sg/K5cOM1oLX/R93gQ3Ue8eARzuNnsCvgn0Zpeva6uaRu+M0stxcSdtwN5zyHFQAOodQAFL3SepqvpxtH2ykR9Mq8SSVj3VZ2JPYN4+qgIDXb4xvvpc33r1n2e/Gdj9Ki+2Kxa8W3RaRvExgLcygDsXfO7/y4rR0FpA21zBOBkxSpJjt3WDY9OMUB2rXIm08/wDxa++kNT8n2w6LWDpRMWbGRCEYPvfsnI3R45x31zPpi/a4nmnfg0srykdhdixHtoDc1N+MLL6XD94tT22j45vPGP7mKoHU34wsvpcP3i1PbaPjm88Y/uYqAqWjP00X8RftCuj/AHQXxV/9RH9T1zhoz9NF/EX7QrpH3QC50Se6eM/aH40BzLXRPub/AIvuPpZ+7irnanx7nvTtvFaXEUs0cb9P0mJHVcoURcjeIyMqfDhQFd90d8ZQ/Q0+9npU00Nv13HPeW88EiSRNa7gdCGUsksu8ARwON4Ur6A7G1C+LLD6HB90lJ33Sh/1m0/gt9urPs62p2C2EEVzN0MsESxFWVyGVBuqylQc5UDhzznxKn2ra3rpO96WIEQxoIo97gSASS5HVkseHYBQFMpj7UP1DQf0I/VFS4py6y6n3ekbDRAtIw/RWQL5dVxvbm75xGfMb1UAmq6d2DaJWHRSSYw87vIx68KxjUeGEz/iNKD/ANnNLf3df5sX/dXQez3Rslto62glXdkjQq4yDht5s8RwPOgLCaXOsu2XR9qzJGXuXBweixuA/PbgfFc1m25aWe30W/RkqZpFhJHMK2Wb1hSvgxrl2gG/pTb3dN+r20MXe7NIfZuj2U7tJSFrGRjza1YnxMZJpJbEdQbS+ilubodLuS9GsW8QBhVbebdIJzvYxy4HOeppbTdYYtH6OmyQHeIwwp1lmXdyB+yoOSe7vFAcm0ztg1qstzeRPxWSwkRh+6zIp9hpY01Pc8fr1z9Db7cdAVzZlpu/trlho6LppJI91oypYYBGGOCN3BPMkDyu+rZqhqbpKLTcU9zA5HTtJLMo8jeZWJIPZvNitH3PPxo30WT7UdWrXS00q923vjScNjaljubtwEKxjO75A3Wdzwzx5k9XCgIvaDqBdW+kjfW1qLuB5enaLc3/ACicujR82ViSQQDz7uOWygvbudVg1fsraPgGNza8B2tvMEJGOpQahNXtdrq00pFCmkHvbZpkiZn3iHVyFJAkyykFuYPHd6wa6E0zpIQJnmx4KO/t8BWlSpGEXKWiDeCF09crFGltGFUKqghBuqFAGFCjzR3dQxVer1JIWJZjkk5J76w3M6xozucKqlmPYAMk8O6vKXNeVepveRWk8syopJAAyScAd9X3RNl0Map182+cef8AnupZ6v7QNFI3SS3IBHBR0cp9PBKvOrWullfs6Wk3SMihmG5IuATgcXUdddjZto6adSa4slpxxxNvWXQMN9bvb3C5RxzHNWHJlPUwP+cGuZtdNmd7o92PRtNB8maNSRj99RxQ+PDsJrq6iusSCG9zhy0l8yH/APPSVrtmW2RRIyooZlO8QACcA4yRz5n11xNQFn2ZfGtj9IT666c0NqnDb3d1eedPcNxY/JQBRuL4lQSevh2VzHsy+NbH6Qn1112TQHP+3fUeVbhr+FC8Uigzboz0bqAu8R+wQBx6iDnmKTtdI64barW1dorZDdSLwLBt2MHubBLegY76Vd/tOaWQudHaMznOWtt5vSxbie+gKxq1q5cX8oitoy7cN4/JQH5TtyUc/HHDJre1/wBXF0ddm2Vy5SOMsx63ZQzYHUuTwHZV30HtzmhASSztujB82ANFgeBLD2Cm1qZrrZaVBMWBKBl4pFXfA5ZHMMveD2ZxQHMWpvxhZfS4fvFqe20fHN54x/cx10FrtrXZ6LiEkygu36ONFXeYjrHYo4ZY+08KTmkduV07kx2tqi9jq7t6W3lB9VALPRn6aL+Iv2hXXG0HV839hPbrgOyhoyeW+pDqCeoErj00rdU9tiO6pf20SKTjpoVOF7CyNk47SD6KlNcts7WV5Lbx20cqIEKydIfKDxpICMKRjy+2gEJf2UkEjxTIySId1lYYINYKeWgtqiaTu4La50fblHYqXkIfdABYny07qitatouj4JGTRmjrNt046eSFN0ntRVAJH7xI8KAjNBaqyaT0HmAb09pdyBUHN4nSJ2Ufvb3EeBHXS3ljKsVYFWBIIIwQRwIIPI5q9SbX9KckljiXqWOGIAf8Smo682h3sxBuDBOR/bWts3tMeaArNpavK6xxozuxwqqCST2ADias+uOo8ujbe1e4OJpzIWjGCEVdzAJHNvLOccBwq0am7YjasFmsrcRngWto1icDtwPJbw4eNSPugdJxXUOjZ4GDxyLMysOz4LmOog5BHUQaATNdVaiaThgsrLppo4t6xi3ekdVzjezjeIzjI9YrlWugdMa8nRWjND4t45umtB55xu7kcPLgefSeygGZ/wCp7L+92386L/uresJ1kQOjK6sSVZSCCN48QRwIpCf++j//AC+D/iP/AG03NHa2wroyK/ud2BGiDlRxAJ5Ko5sT2UB62ias/wBI2MtuCA/B4ieQkXiM9x4qT1b1cnaX0VNaytFcRtFIvNWGPSOojhwI4Gmzpzb5MWIs7aNUzwafeZiPmowCn0mrvsv1lbTVtM19Bbt0coQAR5UgqDxEhbj4UBzjorTNxaktbzSQluDdG7LnHLODx5nn2166eW8uEE0ru8jrHvyMzkAtjrOcDPKrBtfso4dL3UcKLHGvRbqIoVRmGJjgDgMkk+mq7oD9at/48f21oDHpfR7W88sD+dFI0Z6uKkjPgcZq+7Bb9Y9JMjHHTW0ka975VwPUjU39o20C10ZhWjE1yw3hGMDA6mdsHA4cOZOPTSevtsukHOY1t4ePDchBI7OLk8e+gJrYRoG6g0kzz208S+9nXekikUZLR4GWAGeB4d1QVvoa5tdJvJpLR8975Tlt1XYOx81wQCGX909vditYbXdL5z769HRQ/wDZUjYbbtJoRvmGUdYePHDxjK4oDX1j0ZdjScNy+j3t4y8UqRRxkqkaMAFJjXAbCZI5je5U3Ly6aVy7HifYOwd1VzVzXVdJbxOVmUZZCertU9a9Xd6eOvrZrjDZeSQZJSMiMHGB1Fj1D215+9qVrip7FRaxy+ZDJtvBZK+6U0UXsLyRuCLbSkfvEI3spRNtTut7Iig3c+awkPDsJDjPoxXQusrb2irk4A3rKQ4HIZiJwO6pbTZkoz3qvLkZjT7Tj6nJ7mv9Zu/4KfbNJunJ7mv9Zu/4KfbNdslH/RRRQGK68xvmn6q4hrt668x/mn6q4hoCz7MvjWx+kJ9dODb9rc1vClnC2686lpSOYhBxu/4jkeCkddJ/Zl8a2P0hPrqf2+SltLODyWGNR4Y3vrY0AuadupexBJrZJr2WVHkUOscW4N1TxG8XVstjqwMUkxTFG2rSg4Bocfwh+dAae1HZ62ipEKOZIJchGYAMrDmrY4HgcgjGePDhVS0NpSS1njnhbdkjYMp+sHtBGQR1gmp/WzaFeaSiWK6MZRX6QbqBTvAFeY6sMaqdAWDXrWd9JXj3DAqCAqITncRRwX15PixqJ0bYSXEqQwoXkdt1FHMk+PADvPAVq0x9gUStpZC3NYZGX52Av2WagPWl9i2kIIDMDFKVXeaONmLAdeMqAxA6gc8OGaXDuTzJPDHHsHADwruGuNNcolTSF6qABVu5lUD9kSMB7KAw6u6Lku7mO3hIWSUlFLEgcQc5IBOCMj01b7zYzpVPNhST5ksf/WVqA2e6SjttI208zbscblmOCeAVuocSeqmJrBt7mYkWVuiL1PNlmI7d1SFU+lqAy7O9jG+Hk0ojoQ26kKuoyMAl2ZCeGTgAEeae6pPaRsosYLCa4tUeKSFd/wA92DAEbwIcnqJxjHEUvYNpOk7q5hWS6cI00YKx7sYwXXI8gAkeJNP7ah8U3v8AAb8KA5FqSn0kz2sUDHIilkdO4SKm8B3Zjz6TUbXv5PpoDxTS2s/FmgPojfd2tK2mltZ+LNAfRG+7taAVtWvXHWMzwWNsrHore1QEdRlYZY9+AVXu8rtqqUUB9VcnA5mumtiGq9xYWkvvpAjSyCRVzlgu6B5QHI91InZrbLJpSyVuI98KcfN8oe1RXX1Acq7bfjq7/wB19xFVW1f/AFq3/jx/bWrTtt+Orv8A3X3EVVXQH61b/wAeP7a0A0Nctk+lbm7uLn4GTpZWcASYITOEXy1HJQo9FQmhtj+kGuI0uojBBnMku/EwVACTjdY8TjA8aZmvm2WGyle3to/fEqHddi2I1Yc1yMl2B4EDA78gilRp3avpG65yrEv7MSAD/myfbWJZx0dQMS/2e6KVdyKF2PIytLJn0AEL6cYpJ6w6OFtcywgkhHIBPMjmM9+DTf2cXby2QeV2djI+WYknn39VK/X34wufn/8ASK5tpWqyuJwm9COLbbyauq+ljaXMc3HC5DAdakEEf57K0L67aaR5JDl3Ysx7z+HdWCiujure3uehJgl9WNW7jSEwhtk3nxvEk4VV5FmJ5DiK6s1miKaLuVPNbKRTjtERFLf3NVsvQ3kmPKMiJn91VJHtY0z9dPi+8+iy/dtWwONacnua/wBZu/4KfbNJunJ7mv8AWbv+Cn2zQD/ooooDFdeY/wA0/Ua4hrt668xvmn6q4t/omf8AsZf5b/lQGXV3SxtLmG4VQxicOFOcEjqOKkNedaW0nc++HjWNujVCFJIO7njx68ED0VF/0TP/AGEv8t/yo/omf+wl/lv+VAaYrqfU6w0RpC2SaGzsySo6ROgiyj48pWG7kceXaMEVzGdFT/2Mv/A35VrwzMhyrFTyyCQfZQHSOtuk9AaOkWKaztnc81it4WKDqL8sZ6hz7qjrfW/Vhudvbp86yH/ShpA21s8rbsaM7H5KgsT6Bxpq7Odj888iTaQQxQKQwibg8nWARzRe3OD1YHOgKFrto1YLyTov0Eh6e3bdKhoJCWQgMAcDivL5Na2q+nZLG6iuYcb8bZweTKQQynuIJFdQ6+6hwaTgWNvg5Ix8DIoHkfukdacBw7uGKRek9jWlImISJJhng0ciAeqQqRQFz0lt9QwHoLV1nK4G+ylFbt4cXx2YGaRs8pdmZiSzEsxPWSck+um9qlsNuHkV79liiByY0bedu7I8lR35J+ulrrfbrHf3kcahUS6mRFHIKsjBQO4AAUBEUVLaq6G9+3cNsG3DKxUNjODukjI7MipLTuz/AEhaOVktZWHU8SmRCO3eQcPA4PdQDh2AwWQst9OiN3vt0xO7vqMncAzxCbuDw4E5rJtq15t47OWzhkWSebCMEIbcTILFiOAJAwBz45pEW2rN5IQEtLhieyGT8qY2pexO4lzJf/AJg7sYILscHG9jIRc4Pb1cOdAKOvfyfTVml2d6TUke8pzgkZCEg44ZB6xWjpDVK+g3eltJ13s4zG3HGM8h3igISmltZ+LNAfRG+7taXn9C3P8Ad5v5b/lTN2paNmfRuggkUjFLRgwVGJU9HbcCAOB4Hn2UAo6k9OaKa36EnlNbxzqe5hg+plYeivP9A3X92n/lP+VO7S2o3v7QVjyiuoIBudJ5OQfOjbPLOAR2Ed5rDaXFgR2g9JNa3EM6cWikWQDt3SDjwOMemulodsGizB0pmKtu5MJRt/e/Z4DBOevOO+uY76xkhcpKjIw6mBHq7R3ismjNGS3DhIY2dj2Dl3k8gO803ljOeANvWzTZvrye5YbvSvvBexQAqjvIUAeiouKQqQynBByD2EcQasGtGrD2jRRgM7GIO5UEjeLMMDhyAA8a09E6HmM8IMMmDKgOY2xjeHPhyrWE4zjvR0MJ5IlmJOSck8SatOzW0glvo0uDGFIO50hAUycN0HPDtwOs4qza+bILq2kaS0Q3EB8rdQeWnau5zYdhGT299CbV67BwbWfPZ0UmfViko78WnwyZOnro2Ojoulu5oxgZC5HHHHCIOLGuY9adL+/Lu4uMbvSyswXsXkoPeFAFWDVvZdpG7YfANCmeMk4KADuU+U3oFS+veya5tpYlsopbiMwgu6jJ6UEhsgeaPNIH14rWlRhSWILBhJIXNlbNLIkacWdgijtYnAHrNYiMVcdEal6TgnhmFjcExSpJjcPHcYNj2VaNrGzWVJWvbOJ3hl+EkjUEvE7cW8jnuEnPDzeI4ACpTJHbGNe49GzSx3ORBNu+WATuOucEgcd0hiDjPId9XjantTtHspbazk6aSZdxmUMFRD52SwGWK5AA7cnv5/Ixzq87Pdm9xpGRXdGitRxeVhjeHPdjz5xPbyHsIFFpye5r/Wbv+Cn2zSobRU/9hL/Lf8qbvuc7SSO5u+kR0zCuN5SPld4oB80UUUAUUUUAUUV4diOQz6vxoD3WGS0RjlkUnvUH66xvpBF88lPnAgevl7ayRXKN5rKfAg1qpxfDIPccSr5oA8AB9Ve6+Zr7WwOVte9L31npO8RLq4jxcO6hZZANxz0iYGcY3WFZNXNrGkIJ42mneeFW+Ejbdyy8jhiMgjORx5inZtH2cQ6VCvvdFcIN1ZQMgrz3XHWMk4OcjPopN6S2K6UjJ3EimGeBjlUcPCXdoBl3m3PR6xFo1neTHkxlAvldQZt4gDvGa51v7tppZJX86R2kb5zEsfaat42TaX/uZ/mwf/sqf0HsLvpGHvl4oE68Hff0BfJ/5qA0dg+hGn0ms2Pg7ZTIx6t5gUQeJJJ/wGunKg9U9WbfRtuILcYXzmZsbzt1sx7fYKlJL6NeciDxYVq5RWrBsUVGS6egX5efAE/hitKbWlB5qMfHA/OoJ3lCOska7yJ+vtVCfWeQ+aqr6yaj7jSsz+dI3gDj6qqT2rRj1cs1dRF4uLxE891XxP4VFXOssS+YGc+oe3j7KqsNq7+ajN4A/XUjBq9M3MBfnH8Bmq7v7mr+VD5/wY35PRHq61jmbzcIO7ifWaipZSxyxJPaTn66stvqsvy3J7lGPrzUrbaJhj81BntPE+2tPcbqtxqy+/BcDG5J6lJh0Y83KPeHeBj1nhUzYap4HlsFH7KD8eXsq1Yr7VylsulHrNv0N1TRo2WioovNXj2nifbyreoorowhGCxFYRvgKKKK2AUUUUAUUUUBgezjJ3iiFu0qM+vFZ6KKAKKKKAKKKKAKKKKAKKKKA+EVp3GioX86NfEDB9lFFaShGXWWQab6AT5EkieDcKxNoaYebcv6c/nX2ioHaUnyx4Nr0MbqMEljdr/Xg+k/lWnK90vOb1E/lRRVC4o7mkn5s0aNV7qfrlb/AIjWMySnnIx8WaiiuY3JvDb8yMF0e79YPiT+VbcWrkh+Unrb8q+UVdo2lOfW9TdRTNpNVW65FHgCfxFbEeqyfKkY+AA+vNFFdGOz7dfp9TdQibcWrsA5qW8WP4Vuw6PiTzY1HoH10UVYhQpQ6sV5GcI2cV9ooqYyFFFFAFFFFAFFFFAFFFFAFFFFAFFFFAFFFFAFFFF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1514" name="AutoShape 10" descr="data:image/jpeg;base64,/9j/4AAQSkZJRgABAQAAAQABAAD/2wCEAAkGBxQSEhQUEhQWFhUXFBwVFxcXGBcdHxwXHBoYGBoaHRwYHiogHBonGxUYITEhJyksLi4uFyA0ODMsNygtLisBCgoKDg0OGhAQGywmHiQvMyw3NDQvLCwwLDg0Liw0NCwwLCwsLCwsMC0sLCwsNC8sLCw0LCwsLDAsLSwvLCwsLP/AABEIAKYBLwMBIgACEQEDEQH/xAAcAAACAgMBAQAAAAAAAAAAAAAABwUGAwQIAgH/xABTEAACAQMABgUFDAYGCQIHAAABAgMABBEFBgcSITETQVFhcSIygZGhCBQjNUJydLGys8HRMzRSYnOTFUNTVILwGCRjg5KiwtLhFhclVYSjw9Pi/8QAGwEBAAIDAQEAAAAAAAAAAAAAAAMEAQIFBgf/xAA1EQACAQMBBAcGBQUAAAAAAAAAAQIDBBExBRIhQSIyUWFxkbETFKHB0fAjM0KB4QY0coKi/9oADAMBAAIRAxEAPwB40UUUAUUUUAUUUUBVtbrpt4RfJK5I7ckjB7uFV7ROYbmFofJ35RHIi8A6twJIHAsvBg3MBSORNWrWOe3JCylt8DI3FJIHecY9BqKstJ2cDKzLL5270rhd1N7hk4bKjjgtjgDxIGa40oT973t9Yz2/DBE10tS6iivgr7XZJQooooAoqK0vrLaWpAuLmGIniFd1Bx83Oa3bW8jljWWN1eNhvK6kEEdoIoD3cy7ilj1DNVW9vZn4rK0Z6t3dwPEMCCPH2VJ3GnVOV6J2ByM5QZHpaoNpOPBJAOr9GT9sV5Xa19Kc4e7VVjnhpce/tRft6SSe/H4Fj1Z0m1xbrI4AcM8bgct+N2jYrnjukqSO4ipWq3o3SsUMaxpDMAuefREkklmY4fiSxJPeamtG3yTxRzRklJEDrkYOGGRkdR7RXore4p1Y9GSk1rhlOcHF8Vg2qKKquuO0Cy0b5M8haUjIhjG8+O08QFHziM9VWDQtVFUjULaTDpWWSKKGWMom/l90grkLzU8G48vHsqZ12009naPNGoL5CrvZwCxxkgc8dlYlJRWWSUqUqs1Thq3gkNI6YggKCaVIy5wodgMnuz4iqfobaIsl1PHMixQxozrISc+QyqQw6yd4YA8ONLLWfTMl5uTTbu/0RQ7oIBCvIAcEnBweNarefP8AMb76GqM7p73R09eB6m32BT9l+K+k8f6vew/E6I0RpWK6iWWB99DkA4I4g4IIYAgg9RFbtUjZD+of76T8Kuxq7CW9FM8zc0lSrTpr9La8mfaKwuz9Sqf8RH/TWB7qQf1JPzWU/WRWHNLX0ZAbtFRb6ZC+fHKveU4esGvsWnoG/rMeII+sVH7zSzjeXoYyiTorBDdo/mup8CDWaplJPQyfaKKKyAooooAooooAooooAooooArQ0xpEQpn5R4KO/t8BW8ao950tzOQFOckAdSgHrPVVO8rypwSguk+CNZPGhHyyFiWY5JOSe+scmMYbGDwwevPV31vaVs1hcIG3iFG8f3jn1DGK04JAs9sXGV6Ug9mWikRAe4uyjxIrziot1vZyfHJBjjgldUNLtE62spJQ8LdzkkYBPQue0AEq3WBuniAWu1LjRo/1u0HV0zE+CwTH7QFZ9bdrdhZbyI/vmYcNyIgqD2NJ5o4jqyR2V6Kwqyq0U5a6E8HlDAqgbV77SaxRxaMhcmQkSTR4LIBjCr+yTk+V1Y4ceIS+tW1jSF4SFkNtHngkBKn/ABP5x9YHdVck0vfM/RvcXO+WC7ryy5yeGCCe+rpsX3VPZHPcTb2kZehBbLRlszP6TwGe3JPdT0uoY7a2SGFQiKojRR1KB7eHX31vXVgkibjDIAwD1jvB7aql3I6KysWkMe9uqMknHEADmScDA76421rmrRouKWXLgmu/+Ca3jmos6LieLdy2+ceSsnRqe0hVLHwBbd8VNZK25LDoLa3jPnAEuR1yN5Ujel2Y+mtSvH7St1b13SXJL0WfidahNzhvGvZyMzT55JKqL6Ykf62NY9Ha32ujbeVLqXc6O4cRrzZkkxMu6o4lV6UrnkNyof8A9UpDevY9G8ktxPGwKjgiCFRvHGSTlTw6hkk8ONI2zNAsqZRXmeHczvEGIK+QxUcywZlGeWDXoNl03QuYJLo1IJ/ul9+ZTuHvwfamMU7b9Gf7f+V//VJW8isri6kln0hKVeQuW97MXIJzg+XgHHDrx2dVVICrtp7VpNG6PT3yoN7d4ZUP9RApDFiP7RiAvHkN4dteoZzxvbMNPaHi/wBV0eX32G+7yRsGbdHnO5GAOOAOAy3Acam9qzA6OYjiOkT66gtiOpwtrEzzL8LdYfBHFYh+jHicl/8AEvZWTaPGY7aSPJ3d9D7eHprm31zUotRccwlwzzT7+46myIKV3T48VJP4ivuP0SfNf7b1nbz5/mN99DWqeWOrs8edGf8APt+sA+iqm+vvwPovu0u373sjH1Q1vh0fo5TIGdmmkIRMZ3Ru5JJIAH101Yn3gD2gH11zVffq8fzZPtGr3rttLODaaNZd9UHT3ZPwcIwAcN1v1ZGeOAAzcB1Lao5LD5Y9Dwe27SFKSqLWcpt/tIbE1wiBizKoUbzEkDCjmTnkO+qDc7YLBelZRK8UfAyhQFZ+qNN5gWY8+WMDJwONI+SQFDhpehkbBbJ6e9kB5DOSsQbxAOM77AAb1jYyyTLFEiPcoPJTh0FkmfKeRmyrSjmS2cHnvNgLaOEX202xTLOxurfdRkBhto1zIQeIeSRmAQbo5buTvA4A4lkaO0lZXoG40TsRkrwDj0cG9NQ+zTVazt4WlhlS7mkJE11kPvtzZQ2T5OefE5681VtpurSWrx3NuNxXbBVeG7JzBXHIEA+GO+q9w92OWk0dLZ1rRu5+xm3GT0eq8GtfiMC61YQ8Y2KnsPEfnUbNDdW/HebdHWDvD1Hl6q19mOtT3SvDOd6SMBg/WyZxx7wccevIq9Yqr7nSqR36eYvuKd3ZTtqsqU9UVO11nceeoYdo4H8qmrLTkMnDe3T2Nw9vI1j0noGOTJXyH7RyPiKqd9ZPE264x2HqPgarTrXdq+n0olRuUdRhZr7VD0fpeSLgDlf2W5ejsq16M0uk3Lg3Wp/Dtq7bX9Otw0fYbxmmSNFFFXjYKKKKAKKKKAK1dJXYijZz1ch2nqFbVU3Wa/6STcU+SnDxbr9XL11UvLhUaTlz5GsnhEUA8sgUcXkbHHv4knuAyfRWDSVmSHjJKtxG8OasD5LDvBAI8KkLXTNro+I3V5KqFxiJebmPtVRxO8QDnlgLy41BaL1sGk3mmjt5IogwVXccH4HJyPJDDHFQTjhx41x6lnKnQVb9WckTjhZKxrDdvPH02l9IpDG29iysl+EfdJQhs4x5Sni+8OHVSx05ewyPi2gEMS8FBYu7fvO56zjkAFHZ1lna2raWTz3ckAluJUUW29koswyrsy+aSF3GG9nJB5c6hdjGpZ0hd9PMM28DBmz8uXmqd4+U3dgfKru29RVKamuZMnlEpq/qHd2tpDcwWfvi9ny0ZcpuWycNxijkBpjnILcFwOGRxYez7Zklm3vq8YXF65Ls54qjMckrnm+SfLPox1sSsVzcLGN5yAO01K2kssye5HCgknAAyT3VVdDqZrppceSCW9YIUeOPqrNcTyXh3IwViB4sev8Az2VPWFksKBV9J6ye01z3m5qRa6kXnPa+7uNOs+4jtY+SeJ/Cq/aTb4lI4dHN0J7z0ccufDEgHoqwax8k8T+FVjRMo/1pcjeN7vAZ47otrYE47AWHrrze06UZ3ddy5RTX/P1Ovbyapwxzf1KvrHrpFow3jRqrX0rIkRIBKRiJPKY/shicL1nwNJLSsM4ffuVkDy/C70isC4Yk74LDygTnjTc1lsbaK9n0lekPHAI44bfrmuOjDAH/AGahgx/yG8bPNVJtNXTaT0l5UO95CEeTIQeCKOqFeWOs8OPlV6nZ/wDa0/8AFehQrfmS8Ta2J7Ns7mkLxOxreNh6pWB9aj09lXbWDZdb3t/78uZZZFwoEHALhRwXI47ucnHPJPGr4oxXmRwoyTgdpq22kssiAAAYHAAY9FLjaZL0kEjDiAyeoHGfWatl9pEynciBweZ6z+QrImgUaJ0mG90iFW7gR1d/fXAuK0r+tGnQ6kXly5Z7F2nTspq0qRrT1TXA56oqzaxakXNq5wjSxZ8l0BPD95RxB9lVidgmQ53SOYbh9dZlTlF4aPpNG8oVYb8Jprx+8HmY+SezB+qqO965iWLe+DVi4UAAFjw3jjzjjgCc4HAVNaa00pUpGc54FurHYK0dCauXV427awSS8cZVfJHix8lfSa6dnTlCLcuZ4b+o72lcVoxpPKinxWmWbGibmWSZpXuBDuputKd3eVMbu7Egwd7GQFTGOPFRk0y9QtQW0gqNIr2+jQQyQ5xJckf1kjDGQe3kBwQDixl9QNiqwss2kSsrjisC8UB/fPy/m8vnU4gMDhyFXDzhjs7VIkWONVREG6qqAAAOQAFLPbFpdT0VspywPSv3cCqjxOWPq7al9cdoMVuGjtyJJuW8OKIeXE/KbuHpql6r6oXGkJOmnLLEx3mkbznzz3c/XyHVmqdxU3/w4cWel2RZK3avbroxjpnVvw+8k3sa0W2/NckYXd6JT2nIZvVhR6T2U1K1rCySGNY41CoowoHZ+ffWzU9Gn7OCicfaN47u4lWxjOngFYLy0WVSrjIPs7x31noqSUVJYZSKDpXR7QPuniDxVu0fnWmrEEEHBHIir9pWxE0ZU8+ansbqqgspBIPAg4I768xfWvsJ5jo9CCccMtugdN9J5Enn9R/a/wDNTtLVWIORwI4g1edCaQ6aME+cODePb6a6Wzr11Pw56r4m8JZ4MkaxXFwkalpGVFHNmIAHiTwFV/X7XGLRdsZpBvOx3Yoxzd8Z59SgcSfxIB5d1q1sutIyb9zKWGcrGMhE+aucDx5nrJrrEh0vfbUNFRHDXiE/7NXk9sakVrQ7XdEMce+seMUwHr3MCuVaKA7R0Rp62uwTbTxygc9xwSPEDiPTVN1m1ZvTFIlqEMj+Srs4AUHmxzxzjx4muZ7K7eF1kidkdTlXQkEHuI410bsf2kHSCm2uiPfSLvBsYEqDmcDgHHWBzzkdeIK1vCq4uXIw0medWdkUKv0+kpTeXBwSGJ6MHsweLgcuOBj5NMHSWjleAxooUAeQAAACOQAHADq9NbskQbmAfEA1gbR0R+QvqrapFyi444MMVWuGqsl7AYAoWTeVkaTyVUg8Sx7N0tyz3Zq8asw2uj7WO2hbf3Bx3QWLueLMcdZPq4DqqcXRkI/qk/4R+NbCRheQA8BVa3t6lGG4mtfH6GIxaWCKa8nk4RRbg/ak4f8AKKgrzSlhDMy319EZkxvI7hd3IDDyfAg+mrpXKe2j45vPGP7mOpvd1J5m3Lx08jOO06Hh170ZwVb237AA6+oCrNXEujP00X8RftCuvtctZ4tG2xuJgzKGChUAJLHOBxOAOB41Y0MnrWPknifwpbaCsJP6V0hPj4ILHCGz/WdHE5AHzcE+Iqia17YL67bERFvEDlVQAsfnOw4+gAUxfc/np7K5eb4R2vCSzcST0cXWa4dzsqdWrVqKS6cceGn0LVO4UYxWNGQ17qI2k9Lu0pK2kSx9I2cbzbino17CRu5PUO/FOGK4ggRY0KqiKFVEHAKBgAAdWKzjR0Q/q19VZkgVeSgeAFXKNG5p0o004rCSzxfw4epHOUJScuPEj20g7cIoz4twFeBox5DmZ/8ACP8AOKlsV9rD2eqv583Lu0j5L5thVd3qLHqYLe2VBhRisxr7Xyr8IRgt2KwiJtvixFa66avPfcqyySxBXYIqs6LuZ8kjdI3sjBzx5+iqrefDkGYmVgMAyEuQOwFs4FdPMgPMVguLCOQYeNGH7yqfrFVJWsm21NnpaG3qEKcYSt48Fjl9PmIzZ9q7N74R4rW297lwZpLiJDhRzERPlbxGeXAEDOOtyXesNnAMPPEmBwUMOXcq8a8y6qWbedbRH/CKyW+rNonFbaEHt6NfxFTwjOMUjlXFa1rVpVHFpPkkl8cv0K3d7SImJW0hluW/dUgfUW9lRVzo/S+keEu7bQnmud3I7wpLN4EgUzI4gowoAHYAB9Veqw6UpdaXlwNoX9KhxoUkn2y6T/bRLyKbq9s6trfDSZnkHW4G6D3Jy9eauKrivVFSQhGCxFFO4ua1xLeqybYUUUVuQBRRRQBVJ1mg3JyRyYBvTyPtHtq7VVNcPPj+afrrnbUinQz2M0qaFfqW1ZutybB5MCD4jiPx9dRNfVYg5Feeo1HTmprkQJ4eRSba9Pm60nKoOY7f4BBnhlf0h8d/I8FHZVBre05P0lzO55tM7etyfxrBYw78kaH5TqvrIH417ItD12W7JYDbx3V+nSPIodIiSFRCMqWA85iDnB4DPLNXTTOy7RlxGU97JEccHhG4ynt4cD4EGrjGgUADgAMDwFeqA481g1RuLa8ltAjyvGeBjRjvIRlWAGTxB5dRyOqrNqTqBpeO5guYrZojG4cGVlj4dakE7+CpIPk8ia6c3a+0ApNL7cYbeeaA2kjGKV4iRIuCUYqTy7q96C23Q3VzDbraSKZZVjDF1IG8QM4x30jtdvjG++mT/evWfZ78Z2P0qL7YoDsKlXrHtpis7qa2a1kYxOULB1AOOvGKalci7UPja9/jt+FAN/RO3KGeeGEWkimWVIwTIvAuwXPLqzSt20fHN54x/cxVA6m/GFl9Lh+8Wp7bR8c3njH9zFQFS0Z+mi/iL9oUztp21KPSNq1qtu8bCYNvF1I8neGMAd9LHRn6aL+Iv2hU7rPqZfWoea4t2jiMhAYlebEkDgSaArNMzZhtNj0VbSQvA8peYyZVlGAVRccR+77aWdTugdT729RpLW3aVFbcJBUYbAOPKI6iPXQDlk28whUb3nJ5QJHwi9Rx2d1Yv9ICD+5y/wAxfypO6zaFns+hhuYzHJ0ZfdJBO6XYA8CetT6qhKA7W0HpEXNvBOFKiaJJQpOcB1DYz3ZqpbQtpEeiZIo3geXpELgqwGMHGOIqd1C+LLD6HB90lJ33Sn6zafwX+2KAmf8ASAg/ucv8xfyqf1j2sR2cFnM1s7C7h6VQHUbo8ngcjj51cx0x9qH6hoP6EfqioC7f6QEH9zl/mL+VT+uu1qCwWJVjMs8kSSmPe3QiuAw32weODyA7+GRnmOpjRuirvSUzCGOSeXALEdQAwMk4CjAAGccqAcOgNu5lmSOayPlsEUwybzbzEADdYDPE/tCrrrltNstHMY5GMsw5xRYJX55J3V58s57qUOouo19bTz3EtpIJLWAyQIVzv3DArFu4yGCnLnB4bo7apekNW9IbzPNaXW8zFmZ4ZeLE5JJK8cnroBpXXugWz8HYgDqLzEn1BOHrNYU90BN12UZ8JWH/AEmqXqBs5uNJySLnoI48b8jox4nOFVeG8eBPMY9Iq5ax7CzBbSTQ3ZkeONnKNGF3t0ZIBDndOAcZB8RQE/oTbzayMFubeSDJxvqwkUd5wFbHgDTXsrtJo1kidXRxvKynIIPWDXEdOnYNrUYbe/ikJMcEJu0HHgFB6QDuOEOB1lu2gHzSs0ZtVkl0sdHm3QL75kh6TfbOEL8cYxk7vLvpdaqf0ppy7mdL2SJkHSEiSRUXJwqIiHgOHsJOTz1NQ1lGsMQuDmYXUglPbIBIGPADmcmgOpKK542ia73F3pNrOO6NpbRzdCzhmXipxI7lcFgCCAuccB18aidK6wTaKuonsdKtexEbzKzMV4HykdCxHEcmGDxPLGaA6dqm61y5mx+yoHpPH6iKsmj9JrLbx3A4JJEso+ayhvqNUe6nMjs5+USf/Fcna1VKmodrI6j4YMVZrSAyOFHXn2An8Kw1Pao2uXaQ8lGB4n/x9dcW2pe1qxgRRWWctax23RXdzGfkTyJ6nYfhWpZzbkiP+ywb1EH8KZO3rVlre+98qD0VyN7OOAlAAdfSAG78t2UsK9gWTt+CUOqspyGUMD3EZFZKVOwXWyS5tZLeYAi0VAknWY2391SMfJEeM9Yx2ZM6NrmiP73/APam/wCygMGtu1W20fe+9Zo5GAjVmkjKndZifJKnHJd1sg/K5cOM1oLX/R93gQ3Ue8eARzuNnsCvgn0Zpeva6uaRu+M0stxcSdtwN5zyHFQAOodQAFL3SepqvpxtH2ykR9Mq8SSVj3VZ2JPYN4+qgIDXb4xvvpc33r1n2e/Gdj9Ki+2Kxa8W3RaRvExgLcygDsXfO7/y4rR0FpA21zBOBkxSpJjt3WDY9OMUB2rXIm08/wDxa++kNT8n2w6LWDpRMWbGRCEYPvfsnI3R45x31zPpi/a4nmnfg0srykdhdixHtoDc1N+MLL6XD94tT22j45vPGP7mKoHU34wsvpcP3i1PbaPjm88Y/uYqAqWjP00X8RftCuj/AHQXxV/9RH9T1zhoz9NF/EX7QrpH3QC50Se6eM/aH40BzLXRPub/AIvuPpZ+7irnanx7nvTtvFaXEUs0cb9P0mJHVcoURcjeIyMqfDhQFd90d8ZQ/Q0+9npU00Nv13HPeW88EiSRNa7gdCGUsksu8ARwON4Ur6A7G1C+LLD6HB90lJ33Sh/1m0/gt9urPs62p2C2EEVzN0MsESxFWVyGVBuqylQc5UDhzznxKn2ra3rpO96WIEQxoIo97gSASS5HVkseHYBQFMpj7UP1DQf0I/VFS4py6y6n3ekbDRAtIw/RWQL5dVxvbm75xGfMb1UAmq6d2DaJWHRSSYw87vIx68KxjUeGEz/iNKD/ANnNLf3df5sX/dXQez3Rslto62glXdkjQq4yDht5s8RwPOgLCaXOsu2XR9qzJGXuXBweixuA/PbgfFc1m25aWe30W/RkqZpFhJHMK2Wb1hSvgxrl2gG/pTb3dN+r20MXe7NIfZuj2U7tJSFrGRjza1YnxMZJpJbEdQbS+ilubodLuS9GsW8QBhVbebdIJzvYxy4HOeppbTdYYtH6OmyQHeIwwp1lmXdyB+yoOSe7vFAcm0ztg1qstzeRPxWSwkRh+6zIp9hpY01Pc8fr1z9Db7cdAVzZlpu/trlho6LppJI91oypYYBGGOCN3BPMkDyu+rZqhqbpKLTcU9zA5HTtJLMo8jeZWJIPZvNitH3PPxo30WT7UdWrXS00q923vjScNjaljubtwEKxjO75A3Wdzwzx5k9XCgIvaDqBdW+kjfW1qLuB5enaLc3/ACicujR82ViSQQDz7uOWygvbudVg1fsraPgGNza8B2tvMEJGOpQahNXtdrq00pFCmkHvbZpkiZn3iHVyFJAkyykFuYPHd6wa6E0zpIQJnmx4KO/t8BWlSpGEXKWiDeCF09crFGltGFUKqghBuqFAGFCjzR3dQxVer1JIWJZjkk5J76w3M6xozucKqlmPYAMk8O6vKXNeVepveRWk8syopJAAyScAd9X3RNl0Map182+cef8AnupZ6v7QNFI3SS3IBHBR0cp9PBKvOrWullfs6Wk3SMihmG5IuATgcXUdddjZto6adSa4slpxxxNvWXQMN9bvb3C5RxzHNWHJlPUwP+cGuZtdNmd7o92PRtNB8maNSRj99RxQ+PDsJrq6iusSCG9zhy0l8yH/APPSVrtmW2RRIyooZlO8QACcA4yRz5n11xNQFn2ZfGtj9IT666c0NqnDb3d1eedPcNxY/JQBRuL4lQSevh2VzHsy+NbH6Qn1112TQHP+3fUeVbhr+FC8Uigzboz0bqAu8R+wQBx6iDnmKTtdI64barW1dorZDdSLwLBt2MHubBLegY76Vd/tOaWQudHaMznOWtt5vSxbie+gKxq1q5cX8oitoy7cN4/JQH5TtyUc/HHDJre1/wBXF0ddm2Vy5SOMsx63ZQzYHUuTwHZV30HtzmhASSztujB82ANFgeBLD2Cm1qZrrZaVBMWBKBl4pFXfA5ZHMMveD2ZxQHMWpvxhZfS4fvFqe20fHN54x/cx10FrtrXZ6LiEkygu36ONFXeYjrHYo4ZY+08KTmkduV07kx2tqi9jq7t6W3lB9VALPRn6aL+Iv2hXXG0HV839hPbrgOyhoyeW+pDqCeoErj00rdU9tiO6pf20SKTjpoVOF7CyNk47SD6KlNcts7WV5Lbx20cqIEKydIfKDxpICMKRjy+2gEJf2UkEjxTIySId1lYYINYKeWgtqiaTu4La50fblHYqXkIfdABYny07qitatouj4JGTRmjrNt046eSFN0ntRVAJH7xI8KAjNBaqyaT0HmAb09pdyBUHN4nSJ2Ufvb3EeBHXS3ljKsVYFWBIIIwQRwIIPI5q9SbX9KckljiXqWOGIAf8Smo682h3sxBuDBOR/bWts3tMeaArNpavK6xxozuxwqqCST2ADias+uOo8ujbe1e4OJpzIWjGCEVdzAJHNvLOccBwq0am7YjasFmsrcRngWto1icDtwPJbw4eNSPugdJxXUOjZ4GDxyLMysOz4LmOog5BHUQaATNdVaiaThgsrLppo4t6xi3ekdVzjezjeIzjI9YrlWugdMa8nRWjND4t45umtB55xu7kcPLgefSeygGZ/wCp7L+92386L/uresJ1kQOjK6sSVZSCCN48QRwIpCf++j//AC+D/iP/AG03NHa2wroyK/ud2BGiDlRxAJ5Ko5sT2UB62ias/wBI2MtuCA/B4ieQkXiM9x4qT1b1cnaX0VNaytFcRtFIvNWGPSOojhwI4Gmzpzb5MWIs7aNUzwafeZiPmowCn0mrvsv1lbTVtM19Bbt0coQAR5UgqDxEhbj4UBzjorTNxaktbzSQluDdG7LnHLODx5nn2166eW8uEE0ru8jrHvyMzkAtjrOcDPKrBtfso4dL3UcKLHGvRbqIoVRmGJjgDgMkk+mq7oD9at/48f21oDHpfR7W88sD+dFI0Z6uKkjPgcZq+7Bb9Y9JMjHHTW0ka975VwPUjU39o20C10ZhWjE1yw3hGMDA6mdsHA4cOZOPTSevtsukHOY1t4ePDchBI7OLk8e+gJrYRoG6g0kzz208S+9nXekikUZLR4GWAGeB4d1QVvoa5tdJvJpLR8975Tlt1XYOx81wQCGX909vditYbXdL5z769HRQ/wDZUjYbbtJoRvmGUdYePHDxjK4oDX1j0ZdjScNy+j3t4y8UqRRxkqkaMAFJjXAbCZI5je5U3Ly6aVy7HifYOwd1VzVzXVdJbxOVmUZZCertU9a9Xd6eOvrZrjDZeSQZJSMiMHGB1Fj1D215+9qVrip7FRaxy+ZDJtvBZK+6U0UXsLyRuCLbSkfvEI3spRNtTut7Iig3c+awkPDsJDjPoxXQusrb2irk4A3rKQ4HIZiJwO6pbTZkoz3qvLkZjT7Tj6nJ7mv9Zu/4KfbNJunJ7mv9Zu/4KfbNdslH/RRRQGK68xvmn6q4hrt668x/mn6q4hoCz7MvjWx+kJ9dODb9rc1vClnC2686lpSOYhBxu/4jkeCkddJ/Zl8a2P0hPrqf2+SltLODyWGNR4Y3vrY0AuadupexBJrZJr2WVHkUOscW4N1TxG8XVstjqwMUkxTFG2rSg4Bocfwh+dAae1HZ62ipEKOZIJchGYAMrDmrY4HgcgjGePDhVS0NpSS1njnhbdkjYMp+sHtBGQR1gmp/WzaFeaSiWK6MZRX6QbqBTvAFeY6sMaqdAWDXrWd9JXj3DAqCAqITncRRwX15PixqJ0bYSXEqQwoXkdt1FHMk+PADvPAVq0x9gUStpZC3NYZGX52Av2WagPWl9i2kIIDMDFKVXeaONmLAdeMqAxA6gc8OGaXDuTzJPDHHsHADwruGuNNcolTSF6qABVu5lUD9kSMB7KAw6u6Lku7mO3hIWSUlFLEgcQc5IBOCMj01b7zYzpVPNhST5ksf/WVqA2e6SjttI208zbscblmOCeAVuocSeqmJrBt7mYkWVuiL1PNlmI7d1SFU+lqAy7O9jG+Hk0ojoQ26kKuoyMAl2ZCeGTgAEeae6pPaRsosYLCa4tUeKSFd/wA92DAEbwIcnqJxjHEUvYNpOk7q5hWS6cI00YKx7sYwXXI8gAkeJNP7ah8U3v8AAb8KA5FqSn0kz2sUDHIilkdO4SKm8B3Zjz6TUbXv5PpoDxTS2s/FmgPojfd2tK2mltZ+LNAfRG+7taAVtWvXHWMzwWNsrHore1QEdRlYZY9+AVXu8rtqqUUB9VcnA5mumtiGq9xYWkvvpAjSyCRVzlgu6B5QHI91InZrbLJpSyVuI98KcfN8oe1RXX1Acq7bfjq7/wB19xFVW1f/AFq3/jx/bWrTtt+Orv8A3X3EVVXQH61b/wAeP7a0A0Nctk+lbm7uLn4GTpZWcASYITOEXy1HJQo9FQmhtj+kGuI0uojBBnMku/EwVACTjdY8TjA8aZmvm2WGyle3to/fEqHddi2I1Yc1yMl2B4EDA78gilRp3avpG65yrEv7MSAD/myfbWJZx0dQMS/2e6KVdyKF2PIytLJn0AEL6cYpJ6w6OFtcywgkhHIBPMjmM9+DTf2cXby2QeV2djI+WYknn39VK/X34wufn/8ASK5tpWqyuJwm9COLbbyauq+ljaXMc3HC5DAdakEEf57K0L67aaR5JDl3Ysx7z+HdWCiujure3uehJgl9WNW7jSEwhtk3nxvEk4VV5FmJ5DiK6s1miKaLuVPNbKRTjtERFLf3NVsvQ3kmPKMiJn91VJHtY0z9dPi+8+iy/dtWwONacnua/wBZu/4KfbNJunJ7mv8AWbv+Cn2zQD/ooooDFdeY/wA0/Ua4hrt668xvmn6q4t/omf8AsZf5b/lQGXV3SxtLmG4VQxicOFOcEjqOKkNedaW0nc++HjWNujVCFJIO7njx68ED0VF/0TP/AGEv8t/yo/omf+wl/lv+VAaYrqfU6w0RpC2SaGzsySo6ROgiyj48pWG7kceXaMEVzGdFT/2Mv/A35VrwzMhyrFTyyCQfZQHSOtuk9AaOkWKaztnc81it4WKDqL8sZ6hz7qjrfW/Vhudvbp86yH/ShpA21s8rbsaM7H5KgsT6Bxpq7Odj888iTaQQxQKQwibg8nWARzRe3OD1YHOgKFrto1YLyTov0Eh6e3bdKhoJCWQgMAcDivL5Na2q+nZLG6iuYcb8bZweTKQQynuIJFdQ6+6hwaTgWNvg5Ix8DIoHkfukdacBw7uGKRek9jWlImISJJhng0ciAeqQqRQFz0lt9QwHoLV1nK4G+ylFbt4cXx2YGaRs8pdmZiSzEsxPWSck+um9qlsNuHkV79liiByY0bedu7I8lR35J+ulrrfbrHf3kcahUS6mRFHIKsjBQO4AAUBEUVLaq6G9+3cNsG3DKxUNjODukjI7MipLTuz/AEhaOVktZWHU8SmRCO3eQcPA4PdQDh2AwWQst9OiN3vt0xO7vqMncAzxCbuDw4E5rJtq15t47OWzhkWSebCMEIbcTILFiOAJAwBz45pEW2rN5IQEtLhieyGT8qY2pexO4lzJf/AJg7sYILscHG9jIRc4Pb1cOdAKOvfyfTVml2d6TUke8pzgkZCEg44ZB6xWjpDVK+g3eltJ13s4zG3HGM8h3igISmltZ+LNAfRG+7taXn9C3P8Ad5v5b/lTN2paNmfRuggkUjFLRgwVGJU9HbcCAOB4Hn2UAo6k9OaKa36EnlNbxzqe5hg+plYeivP9A3X92n/lP+VO7S2o3v7QVjyiuoIBudJ5OQfOjbPLOAR2Ed5rDaXFgR2g9JNa3EM6cWikWQDt3SDjwOMemulodsGizB0pmKtu5MJRt/e/Z4DBOevOO+uY76xkhcpKjIw6mBHq7R3ismjNGS3DhIY2dj2Dl3k8gO803ljOeANvWzTZvrye5YbvSvvBexQAqjvIUAeiouKQqQynBByD2EcQasGtGrD2jRRgM7GIO5UEjeLMMDhyAA8a09E6HmM8IMMmDKgOY2xjeHPhyrWE4zjvR0MJ5IlmJOSck8SatOzW0glvo0uDGFIO50hAUycN0HPDtwOs4qza+bILq2kaS0Q3EB8rdQeWnau5zYdhGT299CbV67BwbWfPZ0UmfViko78WnwyZOnro2Ojoulu5oxgZC5HHHHCIOLGuY9adL+/Lu4uMbvSyswXsXkoPeFAFWDVvZdpG7YfANCmeMk4KADuU+U3oFS+veya5tpYlsopbiMwgu6jJ6UEhsgeaPNIH14rWlRhSWILBhJIXNlbNLIkacWdgijtYnAHrNYiMVcdEal6TgnhmFjcExSpJjcPHcYNj2VaNrGzWVJWvbOJ3hl+EkjUEvE7cW8jnuEnPDzeI4ACpTJHbGNe49GzSx3ORBNu+WATuOucEgcd0hiDjPId9XjantTtHspbazk6aSZdxmUMFRD52SwGWK5AA7cnv5/Ixzq87Pdm9xpGRXdGitRxeVhjeHPdjz5xPbyHsIFFpye5r/Wbv+Cn2zSobRU/9hL/Lf8qbvuc7SSO5u+kR0zCuN5SPld4oB80UUUAUUUUAUUV4diOQz6vxoD3WGS0RjlkUnvUH66xvpBF88lPnAgevl7ayRXKN5rKfAg1qpxfDIPccSr5oA8AB9Ve6+Zr7WwOVte9L31npO8RLq4jxcO6hZZANxz0iYGcY3WFZNXNrGkIJ42mneeFW+Ejbdyy8jhiMgjORx5inZtH2cQ6VCvvdFcIN1ZQMgrz3XHWMk4OcjPopN6S2K6UjJ3EimGeBjlUcPCXdoBl3m3PR6xFo1neTHkxlAvldQZt4gDvGa51v7tppZJX86R2kb5zEsfaat42TaX/uZ/mwf/sqf0HsLvpGHvl4oE68Hff0BfJ/5qA0dg+hGn0ms2Pg7ZTIx6t5gUQeJJJ/wGunKg9U9WbfRtuILcYXzmZsbzt1sx7fYKlJL6NeciDxYVq5RWrBsUVGS6egX5efAE/hitKbWlB5qMfHA/OoJ3lCOska7yJ+vtVCfWeQ+aqr6yaj7jSsz+dI3gDj6qqT2rRj1cs1dRF4uLxE891XxP4VFXOssS+YGc+oe3j7KqsNq7+ajN4A/XUjBq9M3MBfnH8Bmq7v7mr+VD5/wY35PRHq61jmbzcIO7ifWaipZSxyxJPaTn66stvqsvy3J7lGPrzUrbaJhj81BntPE+2tPcbqtxqy+/BcDG5J6lJh0Y83KPeHeBj1nhUzYap4HlsFH7KD8eXsq1Yr7VylsulHrNv0N1TRo2WioovNXj2nifbyreoorowhGCxFYRvgKKKK2AUUUUAUUUUBgezjJ3iiFu0qM+vFZ6KKAKKKKAKKKKAKKKKAKKKKA+EVp3GioX86NfEDB9lFFaShGXWWQab6AT5EkieDcKxNoaYebcv6c/nX2ioHaUnyx4Nr0MbqMEljdr/Xg+k/lWnK90vOb1E/lRRVC4o7mkn5s0aNV7qfrlb/AIjWMySnnIx8WaiiuY3JvDb8yMF0e79YPiT+VbcWrkh+Unrb8q+UVdo2lOfW9TdRTNpNVW65FHgCfxFbEeqyfKkY+AA+vNFFdGOz7dfp9TdQibcWrsA5qW8WP4Vuw6PiTzY1HoH10UVYhQpQ6sV5GcI2cV9ooqYyFFFFAFFFFAFFFFAFFFFAFFFFAFFFFAFFFFAFFFF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1516" name="AutoShape 12" descr="data:image/jpeg;base64,/9j/4AAQSkZJRgABAQAAAQABAAD/2wCEAAkGBxQSEhQUEhQWFhUXFBwVFxcXGBcdHxwXHBoYGBoaHRwYHiogHBonGxUYITEhJyksLi4uFyA0ODMsNygtLisBCgoKDg0OGhAQGywmHiQvMyw3NDQvLCwwLDg0Liw0NCwwLCwsLCwsMC0sLCwsNC8sLCw0LCwsLDAsLSwvLCwsLP/AABEIAKYBLwMBIgACEQEDEQH/xAAcAAACAgMBAQAAAAAAAAAAAAAABwUGAwQIAgH/xABTEAACAQMABgUFDAYGCQIHAAABAgMABBEFBgcSITETQVFhcSIygZGhCBQjNUJydLGys8HRMzRSYnOTFUNTVILwGCRjg5KiwtLhFhclVYSjw9Pi/8QAGwEBAAIDAQEAAAAAAAAAAAAAAAMEAQIFBgf/xAA1EQACAQMBBAcGBQUAAAAAAAAAAQIDBBExBRIhQSIyUWFxkbETFKHB0fAjM0KB4QY0coKi/9oADAMBAAIRAxEAPwB40UUUAUUUUAUUUUBVtbrpt4RfJK5I7ckjB7uFV7ROYbmFofJ35RHIi8A6twJIHAsvBg3MBSORNWrWOe3JCylt8DI3FJIHecY9BqKstJ2cDKzLL5270rhd1N7hk4bKjjgtjgDxIGa40oT973t9Yz2/DBE10tS6iivgr7XZJQooooAoqK0vrLaWpAuLmGIniFd1Bx83Oa3bW8jljWWN1eNhvK6kEEdoIoD3cy7ilj1DNVW9vZn4rK0Z6t3dwPEMCCPH2VJ3GnVOV6J2ByM5QZHpaoNpOPBJAOr9GT9sV5Xa19Kc4e7VVjnhpce/tRft6SSe/H4Fj1Z0m1xbrI4AcM8bgct+N2jYrnjukqSO4ipWq3o3SsUMaxpDMAuefREkklmY4fiSxJPeamtG3yTxRzRklJEDrkYOGGRkdR7RXore4p1Y9GSk1rhlOcHF8Vg2qKKquuO0Cy0b5M8haUjIhjG8+O08QFHziM9VWDQtVFUjULaTDpWWSKKGWMom/l90grkLzU8G48vHsqZ12009naPNGoL5CrvZwCxxkgc8dlYlJRWWSUqUqs1Thq3gkNI6YggKCaVIy5wodgMnuz4iqfobaIsl1PHMixQxozrISc+QyqQw6yd4YA8ONLLWfTMl5uTTbu/0RQ7oIBCvIAcEnBweNarefP8AMb76GqM7p73R09eB6m32BT9l+K+k8f6vew/E6I0RpWK6iWWB99DkA4I4g4IIYAgg9RFbtUjZD+of76T8Kuxq7CW9FM8zc0lSrTpr9La8mfaKwuz9Sqf8RH/TWB7qQf1JPzWU/WRWHNLX0ZAbtFRb6ZC+fHKveU4esGvsWnoG/rMeII+sVH7zSzjeXoYyiTorBDdo/mup8CDWaplJPQyfaKKKyAooooAooooAooooAooooArQ0xpEQpn5R4KO/t8BW8ao950tzOQFOckAdSgHrPVVO8rypwSguk+CNZPGhHyyFiWY5JOSe+scmMYbGDwwevPV31vaVs1hcIG3iFG8f3jn1DGK04JAs9sXGV6Ug9mWikRAe4uyjxIrziot1vZyfHJBjjgldUNLtE62spJQ8LdzkkYBPQue0AEq3WBuniAWu1LjRo/1u0HV0zE+CwTH7QFZ9bdrdhZbyI/vmYcNyIgqD2NJ5o4jqyR2V6Kwqyq0U5a6E8HlDAqgbV77SaxRxaMhcmQkSTR4LIBjCr+yTk+V1Y4ceIS+tW1jSF4SFkNtHngkBKn/ABP5x9YHdVck0vfM/RvcXO+WC7ryy5yeGCCe+rpsX3VPZHPcTb2kZehBbLRlszP6TwGe3JPdT0uoY7a2SGFQiKojRR1KB7eHX31vXVgkibjDIAwD1jvB7aql3I6KysWkMe9uqMknHEADmScDA76421rmrRouKWXLgmu/+Ca3jmos6LieLdy2+ceSsnRqe0hVLHwBbd8VNZK25LDoLa3jPnAEuR1yN5Ujel2Y+mtSvH7St1b13SXJL0WfidahNzhvGvZyMzT55JKqL6Ykf62NY9Ha32ujbeVLqXc6O4cRrzZkkxMu6o4lV6UrnkNyof8A9UpDevY9G8ktxPGwKjgiCFRvHGSTlTw6hkk8ONI2zNAsqZRXmeHczvEGIK+QxUcywZlGeWDXoNl03QuYJLo1IJ/ul9+ZTuHvwfamMU7b9Gf7f+V//VJW8isri6kln0hKVeQuW97MXIJzg+XgHHDrx2dVVICrtp7VpNG6PT3yoN7d4ZUP9RApDFiP7RiAvHkN4dteoZzxvbMNPaHi/wBV0eX32G+7yRsGbdHnO5GAOOAOAy3Acam9qzA6OYjiOkT66gtiOpwtrEzzL8LdYfBHFYh+jHicl/8AEvZWTaPGY7aSPJ3d9D7eHprm31zUotRccwlwzzT7+46myIKV3T48VJP4ivuP0SfNf7b1nbz5/mN99DWqeWOrs8edGf8APt+sA+iqm+vvwPovu0u373sjH1Q1vh0fo5TIGdmmkIRMZ3Ru5JJIAH101Yn3gD2gH11zVffq8fzZPtGr3rttLODaaNZd9UHT3ZPwcIwAcN1v1ZGeOAAzcB1Lao5LD5Y9Dwe27SFKSqLWcpt/tIbE1wiBizKoUbzEkDCjmTnkO+qDc7YLBelZRK8UfAyhQFZ+qNN5gWY8+WMDJwONI+SQFDhpehkbBbJ6e9kB5DOSsQbxAOM77AAb1jYyyTLFEiPcoPJTh0FkmfKeRmyrSjmS2cHnvNgLaOEX202xTLOxurfdRkBhto1zIQeIeSRmAQbo5buTvA4A4lkaO0lZXoG40TsRkrwDj0cG9NQ+zTVazt4WlhlS7mkJE11kPvtzZQ2T5OefE5681VtpurSWrx3NuNxXbBVeG7JzBXHIEA+GO+q9w92OWk0dLZ1rRu5+xm3GT0eq8GtfiMC61YQ8Y2KnsPEfnUbNDdW/HebdHWDvD1Hl6q19mOtT3SvDOd6SMBg/WyZxx7wccevIq9Yqr7nSqR36eYvuKd3ZTtqsqU9UVO11nceeoYdo4H8qmrLTkMnDe3T2Nw9vI1j0noGOTJXyH7RyPiKqd9ZPE264x2HqPgarTrXdq+n0olRuUdRhZr7VD0fpeSLgDlf2W5ejsq16M0uk3Lg3Wp/Dtq7bX9Otw0fYbxmmSNFFFXjYKKKKAKKKKAK1dJXYijZz1ch2nqFbVU3Wa/6STcU+SnDxbr9XL11UvLhUaTlz5GsnhEUA8sgUcXkbHHv4knuAyfRWDSVmSHjJKtxG8OasD5LDvBAI8KkLXTNro+I3V5KqFxiJebmPtVRxO8QDnlgLy41BaL1sGk3mmjt5IogwVXccH4HJyPJDDHFQTjhx41x6lnKnQVb9WckTjhZKxrDdvPH02l9IpDG29iysl+EfdJQhs4x5Sni+8OHVSx05ewyPi2gEMS8FBYu7fvO56zjkAFHZ1lna2raWTz3ckAluJUUW29koswyrsy+aSF3GG9nJB5c6hdjGpZ0hd9PMM28DBmz8uXmqd4+U3dgfKru29RVKamuZMnlEpq/qHd2tpDcwWfvi9ny0ZcpuWycNxijkBpjnILcFwOGRxYez7Zklm3vq8YXF65Ls54qjMckrnm+SfLPox1sSsVzcLGN5yAO01K2kssye5HCgknAAyT3VVdDqZrppceSCW9YIUeOPqrNcTyXh3IwViB4sev8Az2VPWFksKBV9J6ye01z3m5qRa6kXnPa+7uNOs+4jtY+SeJ/Cq/aTb4lI4dHN0J7z0ccufDEgHoqwax8k8T+FVjRMo/1pcjeN7vAZ47otrYE47AWHrrze06UZ3ddy5RTX/P1Ovbyapwxzf1KvrHrpFow3jRqrX0rIkRIBKRiJPKY/shicL1nwNJLSsM4ffuVkDy/C70isC4Yk74LDygTnjTc1lsbaK9n0lekPHAI44bfrmuOjDAH/AGahgx/yG8bPNVJtNXTaT0l5UO95CEeTIQeCKOqFeWOs8OPlV6nZ/wDa0/8AFehQrfmS8Ta2J7Ns7mkLxOxreNh6pWB9aj09lXbWDZdb3t/78uZZZFwoEHALhRwXI47ucnHPJPGr4oxXmRwoyTgdpq22kssiAAAYHAAY9FLjaZL0kEjDiAyeoHGfWatl9pEynciBweZ6z+QrImgUaJ0mG90iFW7gR1d/fXAuK0r+tGnQ6kXly5Z7F2nTspq0qRrT1TXA56oqzaxakXNq5wjSxZ8l0BPD95RxB9lVidgmQ53SOYbh9dZlTlF4aPpNG8oVYb8Jprx+8HmY+SezB+qqO965iWLe+DVi4UAAFjw3jjzjjgCc4HAVNaa00pUpGc54FurHYK0dCauXV427awSS8cZVfJHix8lfSa6dnTlCLcuZ4b+o72lcVoxpPKinxWmWbGibmWSZpXuBDuputKd3eVMbu7Egwd7GQFTGOPFRk0y9QtQW0gqNIr2+jQQyQ5xJckf1kjDGQe3kBwQDixl9QNiqwss2kSsrjisC8UB/fPy/m8vnU4gMDhyFXDzhjs7VIkWONVREG6qqAAAOQAFLPbFpdT0VspywPSv3cCqjxOWPq7al9cdoMVuGjtyJJuW8OKIeXE/KbuHpql6r6oXGkJOmnLLEx3mkbznzz3c/XyHVmqdxU3/w4cWel2RZK3avbroxjpnVvw+8k3sa0W2/NckYXd6JT2nIZvVhR6T2U1K1rCySGNY41CoowoHZ+ffWzU9Gn7OCicfaN47u4lWxjOngFYLy0WVSrjIPs7x31noqSUVJYZSKDpXR7QPuniDxVu0fnWmrEEEHBHIir9pWxE0ZU8+ansbqqgspBIPAg4I768xfWvsJ5jo9CCccMtugdN9J5Enn9R/a/wDNTtLVWIORwI4g1edCaQ6aME+cODePb6a6Wzr11Pw56r4m8JZ4MkaxXFwkalpGVFHNmIAHiTwFV/X7XGLRdsZpBvOx3Yoxzd8Z59SgcSfxIB5d1q1sutIyb9zKWGcrGMhE+aucDx5nrJrrEh0vfbUNFRHDXiE/7NXk9sakVrQ7XdEMce+seMUwHr3MCuVaKA7R0Rp62uwTbTxygc9xwSPEDiPTVN1m1ZvTFIlqEMj+Srs4AUHmxzxzjx4muZ7K7eF1kidkdTlXQkEHuI410bsf2kHSCm2uiPfSLvBsYEqDmcDgHHWBzzkdeIK1vCq4uXIw0medWdkUKv0+kpTeXBwSGJ6MHsweLgcuOBj5NMHSWjleAxooUAeQAAACOQAHADq9NbskQbmAfEA1gbR0R+QvqrapFyi444MMVWuGqsl7AYAoWTeVkaTyVUg8Sx7N0tyz3Zq8asw2uj7WO2hbf3Bx3QWLueLMcdZPq4DqqcXRkI/qk/4R+NbCRheQA8BVa3t6lGG4mtfH6GIxaWCKa8nk4RRbg/ak4f8AKKgrzSlhDMy319EZkxvI7hd3IDDyfAg+mrpXKe2j45vPGP7mOpvd1J5m3Lx08jOO06Hh170ZwVb237AA6+oCrNXEujP00X8RftCuvtctZ4tG2xuJgzKGChUAJLHOBxOAOB41Y0MnrWPknifwpbaCsJP6V0hPj4ILHCGz/WdHE5AHzcE+Iqia17YL67bERFvEDlVQAsfnOw4+gAUxfc/np7K5eb4R2vCSzcST0cXWa4dzsqdWrVqKS6cceGn0LVO4UYxWNGQ17qI2k9Lu0pK2kSx9I2cbzbino17CRu5PUO/FOGK4ggRY0KqiKFVEHAKBgAAdWKzjR0Q/q19VZkgVeSgeAFXKNG5p0o004rCSzxfw4epHOUJScuPEj20g7cIoz4twFeBox5DmZ/8ACP8AOKlsV9rD2eqv583Lu0j5L5thVd3qLHqYLe2VBhRisxr7Xyr8IRgt2KwiJtvixFa66avPfcqyySxBXYIqs6LuZ8kjdI3sjBzx5+iqrefDkGYmVgMAyEuQOwFs4FdPMgPMVguLCOQYeNGH7yqfrFVJWsm21NnpaG3qEKcYSt48Fjl9PmIzZ9q7N74R4rW297lwZpLiJDhRzERPlbxGeXAEDOOtyXesNnAMPPEmBwUMOXcq8a8y6qWbedbRH/CKyW+rNonFbaEHt6NfxFTwjOMUjlXFa1rVpVHFpPkkl8cv0K3d7SImJW0hluW/dUgfUW9lRVzo/S+keEu7bQnmud3I7wpLN4EgUzI4gowoAHYAB9Veqw6UpdaXlwNoX9KhxoUkn2y6T/bRLyKbq9s6trfDSZnkHW4G6D3Jy9eauKrivVFSQhGCxFFO4ua1xLeqybYUUUVuQBRRRQBVJ1mg3JyRyYBvTyPtHtq7VVNcPPj+afrrnbUinQz2M0qaFfqW1ZutybB5MCD4jiPx9dRNfVYg5Feeo1HTmprkQJ4eRSba9Pm60nKoOY7f4BBnhlf0h8d/I8FHZVBre05P0lzO55tM7etyfxrBYw78kaH5TqvrIH417ItD12W7JYDbx3V+nSPIodIiSFRCMqWA85iDnB4DPLNXTTOy7RlxGU97JEccHhG4ynt4cD4EGrjGgUADgAMDwFeqA481g1RuLa8ltAjyvGeBjRjvIRlWAGTxB5dRyOqrNqTqBpeO5guYrZojG4cGVlj4dakE7+CpIPk8ia6c3a+0ApNL7cYbeeaA2kjGKV4iRIuCUYqTy7q96C23Q3VzDbraSKZZVjDF1IG8QM4x30jtdvjG++mT/evWfZ78Z2P0qL7YoDsKlXrHtpis7qa2a1kYxOULB1AOOvGKalci7UPja9/jt+FAN/RO3KGeeGEWkimWVIwTIvAuwXPLqzSt20fHN54x/cxVA6m/GFl9Lh+8Wp7bR8c3njH9zFQFS0Z+mi/iL9oUztp21KPSNq1qtu8bCYNvF1I8neGMAd9LHRn6aL+Iv2hU7rPqZfWoea4t2jiMhAYlebEkDgSaArNMzZhtNj0VbSQvA8peYyZVlGAVRccR+77aWdTugdT729RpLW3aVFbcJBUYbAOPKI6iPXQDlk28whUb3nJ5QJHwi9Rx2d1Yv9ICD+5y/wAxfypO6zaFns+hhuYzHJ0ZfdJBO6XYA8CetT6qhKA7W0HpEXNvBOFKiaJJQpOcB1DYz3ZqpbQtpEeiZIo3geXpELgqwGMHGOIqd1C+LLD6HB90lJ33Sn6zafwX+2KAmf8ASAg/ucv8xfyqf1j2sR2cFnM1s7C7h6VQHUbo8ngcjj51cx0x9qH6hoP6EfqioC7f6QEH9zl/mL+VT+uu1qCwWJVjMs8kSSmPe3QiuAw32weODyA7+GRnmOpjRuirvSUzCGOSeXALEdQAwMk4CjAAGccqAcOgNu5lmSOayPlsEUwybzbzEADdYDPE/tCrrrltNstHMY5GMsw5xRYJX55J3V58s57qUOouo19bTz3EtpIJLWAyQIVzv3DArFu4yGCnLnB4bo7apekNW9IbzPNaXW8zFmZ4ZeLE5JJK8cnroBpXXugWz8HYgDqLzEn1BOHrNYU90BN12UZ8JWH/AEmqXqBs5uNJySLnoI48b8jox4nOFVeG8eBPMY9Iq5ax7CzBbSTQ3ZkeONnKNGF3t0ZIBDndOAcZB8RQE/oTbzayMFubeSDJxvqwkUd5wFbHgDTXsrtJo1kidXRxvKynIIPWDXEdOnYNrUYbe/ikJMcEJu0HHgFB6QDuOEOB1lu2gHzSs0ZtVkl0sdHm3QL75kh6TfbOEL8cYxk7vLvpdaqf0ppy7mdL2SJkHSEiSRUXJwqIiHgOHsJOTz1NQ1lGsMQuDmYXUglPbIBIGPADmcmgOpKK542ia73F3pNrOO6NpbRzdCzhmXipxI7lcFgCCAuccB18aidK6wTaKuonsdKtexEbzKzMV4HykdCxHEcmGDxPLGaA6dqm61y5mx+yoHpPH6iKsmj9JrLbx3A4JJEso+ayhvqNUe6nMjs5+USf/Fcna1VKmodrI6j4YMVZrSAyOFHXn2An8Kw1Pao2uXaQ8lGB4n/x9dcW2pe1qxgRRWWctax23RXdzGfkTyJ6nYfhWpZzbkiP+ywb1EH8KZO3rVlre+98qD0VyN7OOAlAAdfSAG78t2UsK9gWTt+CUOqspyGUMD3EZFZKVOwXWyS5tZLeYAi0VAknWY2391SMfJEeM9Yx2ZM6NrmiP73/APam/wCygMGtu1W20fe+9Zo5GAjVmkjKndZifJKnHJd1sg/K5cOM1oLX/R93gQ3Ue8eARzuNnsCvgn0Zpeva6uaRu+M0stxcSdtwN5zyHFQAOodQAFL3SepqvpxtH2ykR9Mq8SSVj3VZ2JPYN4+qgIDXb4xvvpc33r1n2e/Gdj9Ki+2Kxa8W3RaRvExgLcygDsXfO7/y4rR0FpA21zBOBkxSpJjt3WDY9OMUB2rXIm08/wDxa++kNT8n2w6LWDpRMWbGRCEYPvfsnI3R45x31zPpi/a4nmnfg0srykdhdixHtoDc1N+MLL6XD94tT22j45vPGP7mKoHU34wsvpcP3i1PbaPjm88Y/uYqAqWjP00X8RftCuj/AHQXxV/9RH9T1zhoz9NF/EX7QrpH3QC50Se6eM/aH40BzLXRPub/AIvuPpZ+7irnanx7nvTtvFaXEUs0cb9P0mJHVcoURcjeIyMqfDhQFd90d8ZQ/Q0+9npU00Nv13HPeW88EiSRNa7gdCGUsksu8ARwON4Ur6A7G1C+LLD6HB90lJ33Sh/1m0/gt9urPs62p2C2EEVzN0MsESxFWVyGVBuqylQc5UDhzznxKn2ra3rpO96WIEQxoIo97gSASS5HVkseHYBQFMpj7UP1DQf0I/VFS4py6y6n3ekbDRAtIw/RWQL5dVxvbm75xGfMb1UAmq6d2DaJWHRSSYw87vIx68KxjUeGEz/iNKD/ANnNLf3df5sX/dXQez3Rslto62glXdkjQq4yDht5s8RwPOgLCaXOsu2XR9qzJGXuXBweixuA/PbgfFc1m25aWe30W/RkqZpFhJHMK2Wb1hSvgxrl2gG/pTb3dN+r20MXe7NIfZuj2U7tJSFrGRjza1YnxMZJpJbEdQbS+ilubodLuS9GsW8QBhVbebdIJzvYxy4HOeppbTdYYtH6OmyQHeIwwp1lmXdyB+yoOSe7vFAcm0ztg1qstzeRPxWSwkRh+6zIp9hpY01Pc8fr1z9Db7cdAVzZlpu/trlho6LppJI91oypYYBGGOCN3BPMkDyu+rZqhqbpKLTcU9zA5HTtJLMo8jeZWJIPZvNitH3PPxo30WT7UdWrXS00q923vjScNjaljubtwEKxjO75A3Wdzwzx5k9XCgIvaDqBdW+kjfW1qLuB5enaLc3/ACicujR82ViSQQDz7uOWygvbudVg1fsraPgGNza8B2tvMEJGOpQahNXtdrq00pFCmkHvbZpkiZn3iHVyFJAkyykFuYPHd6wa6E0zpIQJnmx4KO/t8BWlSpGEXKWiDeCF09crFGltGFUKqghBuqFAGFCjzR3dQxVer1JIWJZjkk5J76w3M6xozucKqlmPYAMk8O6vKXNeVepveRWk8syopJAAyScAd9X3RNl0Map182+cef8AnupZ6v7QNFI3SS3IBHBR0cp9PBKvOrWullfs6Wk3SMihmG5IuATgcXUdddjZto6adSa4slpxxxNvWXQMN9bvb3C5RxzHNWHJlPUwP+cGuZtdNmd7o92PRtNB8maNSRj99RxQ+PDsJrq6iusSCG9zhy0l8yH/APPSVrtmW2RRIyooZlO8QACcA4yRz5n11xNQFn2ZfGtj9IT666c0NqnDb3d1eedPcNxY/JQBRuL4lQSevh2VzHsy+NbH6Qn1112TQHP+3fUeVbhr+FC8Uigzboz0bqAu8R+wQBx6iDnmKTtdI64barW1dorZDdSLwLBt2MHubBLegY76Vd/tOaWQudHaMznOWtt5vSxbie+gKxq1q5cX8oitoy7cN4/JQH5TtyUc/HHDJre1/wBXF0ddm2Vy5SOMsx63ZQzYHUuTwHZV30HtzmhASSztujB82ANFgeBLD2Cm1qZrrZaVBMWBKBl4pFXfA5ZHMMveD2ZxQHMWpvxhZfS4fvFqe20fHN54x/cx10FrtrXZ6LiEkygu36ONFXeYjrHYo4ZY+08KTmkduV07kx2tqi9jq7t6W3lB9VALPRn6aL+Iv2hXXG0HV839hPbrgOyhoyeW+pDqCeoErj00rdU9tiO6pf20SKTjpoVOF7CyNk47SD6KlNcts7WV5Lbx20cqIEKydIfKDxpICMKRjy+2gEJf2UkEjxTIySId1lYYINYKeWgtqiaTu4La50fblHYqXkIfdABYny07qitatouj4JGTRmjrNt046eSFN0ntRVAJH7xI8KAjNBaqyaT0HmAb09pdyBUHN4nSJ2Ufvb3EeBHXS3ljKsVYFWBIIIwQRwIIPI5q9SbX9KckljiXqWOGIAf8Smo682h3sxBuDBOR/bWts3tMeaArNpavK6xxozuxwqqCST2ADias+uOo8ujbe1e4OJpzIWjGCEVdzAJHNvLOccBwq0am7YjasFmsrcRngWto1icDtwPJbw4eNSPugdJxXUOjZ4GDxyLMysOz4LmOog5BHUQaATNdVaiaThgsrLppo4t6xi3ekdVzjezjeIzjI9YrlWugdMa8nRWjND4t45umtB55xu7kcPLgefSeygGZ/wCp7L+92386L/uresJ1kQOjK6sSVZSCCN48QRwIpCf++j//AC+D/iP/AG03NHa2wroyK/ud2BGiDlRxAJ5Ko5sT2UB62ias/wBI2MtuCA/B4ieQkXiM9x4qT1b1cnaX0VNaytFcRtFIvNWGPSOojhwI4Gmzpzb5MWIs7aNUzwafeZiPmowCn0mrvsv1lbTVtM19Bbt0coQAR5UgqDxEhbj4UBzjorTNxaktbzSQluDdG7LnHLODx5nn2166eW8uEE0ru8jrHvyMzkAtjrOcDPKrBtfso4dL3UcKLHGvRbqIoVRmGJjgDgMkk+mq7oD9at/48f21oDHpfR7W88sD+dFI0Z6uKkjPgcZq+7Bb9Y9JMjHHTW0ka975VwPUjU39o20C10ZhWjE1yw3hGMDA6mdsHA4cOZOPTSevtsukHOY1t4ePDchBI7OLk8e+gJrYRoG6g0kzz208S+9nXekikUZLR4GWAGeB4d1QVvoa5tdJvJpLR8975Tlt1XYOx81wQCGX909vditYbXdL5z769HRQ/wDZUjYbbtJoRvmGUdYePHDxjK4oDX1j0ZdjScNy+j3t4y8UqRRxkqkaMAFJjXAbCZI5je5U3Ly6aVy7HifYOwd1VzVzXVdJbxOVmUZZCertU9a9Xd6eOvrZrjDZeSQZJSMiMHGB1Fj1D215+9qVrip7FRaxy+ZDJtvBZK+6U0UXsLyRuCLbSkfvEI3spRNtTut7Iig3c+awkPDsJDjPoxXQusrb2irk4A3rKQ4HIZiJwO6pbTZkoz3qvLkZjT7Tj6nJ7mv9Zu/4KfbNJunJ7mv9Zu/4KfbNdslH/RRRQGK68xvmn6q4hrt668x/mn6q4hoCz7MvjWx+kJ9dODb9rc1vClnC2686lpSOYhBxu/4jkeCkddJ/Zl8a2P0hPrqf2+SltLODyWGNR4Y3vrY0AuadupexBJrZJr2WVHkUOscW4N1TxG8XVstjqwMUkxTFG2rSg4Bocfwh+dAae1HZ62ipEKOZIJchGYAMrDmrY4HgcgjGePDhVS0NpSS1njnhbdkjYMp+sHtBGQR1gmp/WzaFeaSiWK6MZRX6QbqBTvAFeY6sMaqdAWDXrWd9JXj3DAqCAqITncRRwX15PixqJ0bYSXEqQwoXkdt1FHMk+PADvPAVq0x9gUStpZC3NYZGX52Av2WagPWl9i2kIIDMDFKVXeaONmLAdeMqAxA6gc8OGaXDuTzJPDHHsHADwruGuNNcolTSF6qABVu5lUD9kSMB7KAw6u6Lku7mO3hIWSUlFLEgcQc5IBOCMj01b7zYzpVPNhST5ksf/WVqA2e6SjttI208zbscblmOCeAVuocSeqmJrBt7mYkWVuiL1PNlmI7d1SFU+lqAy7O9jG+Hk0ojoQ26kKuoyMAl2ZCeGTgAEeae6pPaRsosYLCa4tUeKSFd/wA92DAEbwIcnqJxjHEUvYNpOk7q5hWS6cI00YKx7sYwXXI8gAkeJNP7ah8U3v8AAb8KA5FqSn0kz2sUDHIilkdO4SKm8B3Zjz6TUbXv5PpoDxTS2s/FmgPojfd2tK2mltZ+LNAfRG+7taAVtWvXHWMzwWNsrHore1QEdRlYZY9+AVXu8rtqqUUB9VcnA5mumtiGq9xYWkvvpAjSyCRVzlgu6B5QHI91InZrbLJpSyVuI98KcfN8oe1RXX1Acq7bfjq7/wB19xFVW1f/AFq3/jx/bWrTtt+Orv8A3X3EVVXQH61b/wAeP7a0A0Nctk+lbm7uLn4GTpZWcASYITOEXy1HJQo9FQmhtj+kGuI0uojBBnMku/EwVACTjdY8TjA8aZmvm2WGyle3to/fEqHddi2I1Yc1yMl2B4EDA78gilRp3avpG65yrEv7MSAD/myfbWJZx0dQMS/2e6KVdyKF2PIytLJn0AEL6cYpJ6w6OFtcywgkhHIBPMjmM9+DTf2cXby2QeV2djI+WYknn39VK/X34wufn/8ASK5tpWqyuJwm9COLbbyauq+ljaXMc3HC5DAdakEEf57K0L67aaR5JDl3Ysx7z+HdWCiujure3uehJgl9WNW7jSEwhtk3nxvEk4VV5FmJ5DiK6s1miKaLuVPNbKRTjtERFLf3NVsvQ3kmPKMiJn91VJHtY0z9dPi+8+iy/dtWwONacnua/wBZu/4KfbNJunJ7mv8AWbv+Cn2zQD/ooooDFdeY/wA0/Ua4hrt668xvmn6q4t/omf8AsZf5b/lQGXV3SxtLmG4VQxicOFOcEjqOKkNedaW0nc++HjWNujVCFJIO7njx68ED0VF/0TP/AGEv8t/yo/omf+wl/lv+VAaYrqfU6w0RpC2SaGzsySo6ROgiyj48pWG7kceXaMEVzGdFT/2Mv/A35VrwzMhyrFTyyCQfZQHSOtuk9AaOkWKaztnc81it4WKDqL8sZ6hz7qjrfW/Vhudvbp86yH/ShpA21s8rbsaM7H5KgsT6Bxpq7Odj888iTaQQxQKQwibg8nWARzRe3OD1YHOgKFrto1YLyTov0Eh6e3bdKhoJCWQgMAcDivL5Na2q+nZLG6iuYcb8bZweTKQQynuIJFdQ6+6hwaTgWNvg5Ix8DIoHkfukdacBw7uGKRek9jWlImISJJhng0ciAeqQqRQFz0lt9QwHoLV1nK4G+ylFbt4cXx2YGaRs8pdmZiSzEsxPWSck+um9qlsNuHkV79liiByY0bedu7I8lR35J+ulrrfbrHf3kcahUS6mRFHIKsjBQO4AAUBEUVLaq6G9+3cNsG3DKxUNjODukjI7MipLTuz/AEhaOVktZWHU8SmRCO3eQcPA4PdQDh2AwWQst9OiN3vt0xO7vqMncAzxCbuDw4E5rJtq15t47OWzhkWSebCMEIbcTILFiOAJAwBz45pEW2rN5IQEtLhieyGT8qY2pexO4lzJf/AJg7sYILscHG9jIRc4Pb1cOdAKOvfyfTVml2d6TUke8pzgkZCEg44ZB6xWjpDVK+g3eltJ13s4zG3HGM8h3igISmltZ+LNAfRG+7taXn9C3P8Ad5v5b/lTN2paNmfRuggkUjFLRgwVGJU9HbcCAOB4Hn2UAo6k9OaKa36EnlNbxzqe5hg+plYeivP9A3X92n/lP+VO7S2o3v7QVjyiuoIBudJ5OQfOjbPLOAR2Ed5rDaXFgR2g9JNa3EM6cWikWQDt3SDjwOMemulodsGizB0pmKtu5MJRt/e/Z4DBOevOO+uY76xkhcpKjIw6mBHq7R3ismjNGS3DhIY2dj2Dl3k8gO803ljOeANvWzTZvrye5YbvSvvBexQAqjvIUAeiouKQqQynBByD2EcQasGtGrD2jRRgM7GIO5UEjeLMMDhyAA8a09E6HmM8IMMmDKgOY2xjeHPhyrWE4zjvR0MJ5IlmJOSck8SatOzW0glvo0uDGFIO50hAUycN0HPDtwOs4qza+bILq2kaS0Q3EB8rdQeWnau5zYdhGT299CbV67BwbWfPZ0UmfViko78WnwyZOnro2Ojoulu5oxgZC5HHHHCIOLGuY9adL+/Lu4uMbvSyswXsXkoPeFAFWDVvZdpG7YfANCmeMk4KADuU+U3oFS+veya5tpYlsopbiMwgu6jJ6UEhsgeaPNIH14rWlRhSWILBhJIXNlbNLIkacWdgijtYnAHrNYiMVcdEal6TgnhmFjcExSpJjcPHcYNj2VaNrGzWVJWvbOJ3hl+EkjUEvE7cW8jnuEnPDzeI4ACpTJHbGNe49GzSx3ORBNu+WATuOucEgcd0hiDjPId9XjantTtHspbazk6aSZdxmUMFRD52SwGWK5AA7cnv5/Ixzq87Pdm9xpGRXdGitRxeVhjeHPdjz5xPbyHsIFFpye5r/Wbv+Cn2zSobRU/9hL/Lf8qbvuc7SSO5u+kR0zCuN5SPld4oB80UUUAUUUUAUUV4diOQz6vxoD3WGS0RjlkUnvUH66xvpBF88lPnAgevl7ayRXKN5rKfAg1qpxfDIPccSr5oA8AB9Ve6+Zr7WwOVte9L31npO8RLq4jxcO6hZZANxz0iYGcY3WFZNXNrGkIJ42mneeFW+Ejbdyy8jhiMgjORx5inZtH2cQ6VCvvdFcIN1ZQMgrz3XHWMk4OcjPopN6S2K6UjJ3EimGeBjlUcPCXdoBl3m3PR6xFo1neTHkxlAvldQZt4gDvGa51v7tppZJX86R2kb5zEsfaat42TaX/uZ/mwf/sqf0HsLvpGHvl4oE68Hff0BfJ/5qA0dg+hGn0ms2Pg7ZTIx6t5gUQeJJJ/wGunKg9U9WbfRtuILcYXzmZsbzt1sx7fYKlJL6NeciDxYVq5RWrBsUVGS6egX5efAE/hitKbWlB5qMfHA/OoJ3lCOska7yJ+vtVCfWeQ+aqr6yaj7jSsz+dI3gDj6qqT2rRj1cs1dRF4uLxE891XxP4VFXOssS+YGc+oe3j7KqsNq7+ajN4A/XUjBq9M3MBfnH8Bmq7v7mr+VD5/wY35PRHq61jmbzcIO7ifWaipZSxyxJPaTn66stvqsvy3J7lGPrzUrbaJhj81BntPE+2tPcbqtxqy+/BcDG5J6lJh0Y83KPeHeBj1nhUzYap4HlsFH7KD8eXsq1Yr7VylsulHrNv0N1TRo2WioovNXj2nifbyreoorowhGCxFYRvgKKKK2AUUUUAUUUUBgezjJ3iiFu0qM+vFZ6KKAKKKKAKKKKAKKKKAKKKKA+EVp3GioX86NfEDB9lFFaShGXWWQab6AT5EkieDcKxNoaYebcv6c/nX2ioHaUnyx4Nr0MbqMEljdr/Xg+k/lWnK90vOb1E/lRRVC4o7mkn5s0aNV7qfrlb/AIjWMySnnIx8WaiiuY3JvDb8yMF0e79YPiT+VbcWrkh+Unrb8q+UVdo2lOfW9TdRTNpNVW65FHgCfxFbEeqyfKkY+AA+vNFFdGOz7dfp9TdQibcWrsA5qW8WP4Vuw6PiTzY1HoH10UVYhQpQ6sV5GcI2cV9ooqYyFFFFAFFFFAFFFFAFFFFAFFFFAFFFFAFFFFAFFFF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1518" name="AutoShape 14" descr="data:image/jpeg;base64,/9j/4AAQSkZJRgABAQAAAQABAAD/2wCEAAkGBxQSEhQUEhQWFhUXFBwVFxcXGBcdHxwXHBoYGBoaHRwYHiogHBonGxUYITEhJyksLi4uFyA0ODMsNygtLisBCgoKDg0OGhAQGywmHiQvMyw3NDQvLCwwLDg0Liw0NCwwLCwsLCwsMC0sLCwsNC8sLCw0LCwsLDAsLSwvLCwsLP/AABEIAKYBLwMBIgACEQEDEQH/xAAcAAACAgMBAQAAAAAAAAAAAAAABwUGAwQIAgH/xABTEAACAQMABgUFDAYGCQIHAAABAgMABBEFBgcSITETQVFhcSIygZGhCBQjNUJydLGys8HRMzRSYnOTFUNTVILwGCRjg5KiwtLhFhclVYSjw9Pi/8QAGwEBAAIDAQEAAAAAAAAAAAAAAAMEAQIFBgf/xAA1EQACAQMBBAcGBQUAAAAAAAAAAQIDBBExBRIhQSIyUWFxkbETFKHB0fAjM0KB4QY0coKi/9oADAMBAAIRAxEAPwB40UUUAUUUUAUUUUBVtbrpt4RfJK5I7ckjB7uFV7ROYbmFofJ35RHIi8A6twJIHAsvBg3MBSORNWrWOe3JCylt8DI3FJIHecY9BqKstJ2cDKzLL5270rhd1N7hk4bKjjgtjgDxIGa40oT973t9Yz2/DBE10tS6iivgr7XZJQooooAoqK0vrLaWpAuLmGIniFd1Bx83Oa3bW8jljWWN1eNhvK6kEEdoIoD3cy7ilj1DNVW9vZn4rK0Z6t3dwPEMCCPH2VJ3GnVOV6J2ByM5QZHpaoNpOPBJAOr9GT9sV5Xa19Kc4e7VVjnhpce/tRft6SSe/H4Fj1Z0m1xbrI4AcM8bgct+N2jYrnjukqSO4ipWq3o3SsUMaxpDMAuefREkklmY4fiSxJPeamtG3yTxRzRklJEDrkYOGGRkdR7RXore4p1Y9GSk1rhlOcHF8Vg2qKKquuO0Cy0b5M8haUjIhjG8+O08QFHziM9VWDQtVFUjULaTDpWWSKKGWMom/l90grkLzU8G48vHsqZ12009naPNGoL5CrvZwCxxkgc8dlYlJRWWSUqUqs1Thq3gkNI6YggKCaVIy5wodgMnuz4iqfobaIsl1PHMixQxozrISc+QyqQw6yd4YA8ONLLWfTMl5uTTbu/0RQ7oIBCvIAcEnBweNarefP8AMb76GqM7p73R09eB6m32BT9l+K+k8f6vew/E6I0RpWK6iWWB99DkA4I4g4IIYAgg9RFbtUjZD+of76T8Kuxq7CW9FM8zc0lSrTpr9La8mfaKwuz9Sqf8RH/TWB7qQf1JPzWU/WRWHNLX0ZAbtFRb6ZC+fHKveU4esGvsWnoG/rMeII+sVH7zSzjeXoYyiTorBDdo/mup8CDWaplJPQyfaKKKyAooooAooooAooooAooooArQ0xpEQpn5R4KO/t8BW8ao950tzOQFOckAdSgHrPVVO8rypwSguk+CNZPGhHyyFiWY5JOSe+scmMYbGDwwevPV31vaVs1hcIG3iFG8f3jn1DGK04JAs9sXGV6Ug9mWikRAe4uyjxIrziot1vZyfHJBjjgldUNLtE62spJQ8LdzkkYBPQue0AEq3WBuniAWu1LjRo/1u0HV0zE+CwTH7QFZ9bdrdhZbyI/vmYcNyIgqD2NJ5o4jqyR2V6Kwqyq0U5a6E8HlDAqgbV77SaxRxaMhcmQkSTR4LIBjCr+yTk+V1Y4ceIS+tW1jSF4SFkNtHngkBKn/ABP5x9YHdVck0vfM/RvcXO+WC7ryy5yeGCCe+rpsX3VPZHPcTb2kZehBbLRlszP6TwGe3JPdT0uoY7a2SGFQiKojRR1KB7eHX31vXVgkibjDIAwD1jvB7aql3I6KysWkMe9uqMknHEADmScDA76421rmrRouKWXLgmu/+Ca3jmos6LieLdy2+ceSsnRqe0hVLHwBbd8VNZK25LDoLa3jPnAEuR1yN5Ujel2Y+mtSvH7St1b13SXJL0WfidahNzhvGvZyMzT55JKqL6Ykf62NY9Ha32ujbeVLqXc6O4cRrzZkkxMu6o4lV6UrnkNyof8A9UpDevY9G8ktxPGwKjgiCFRvHGSTlTw6hkk8ONI2zNAsqZRXmeHczvEGIK+QxUcywZlGeWDXoNl03QuYJLo1IJ/ul9+ZTuHvwfamMU7b9Gf7f+V//VJW8isri6kln0hKVeQuW97MXIJzg+XgHHDrx2dVVICrtp7VpNG6PT3yoN7d4ZUP9RApDFiP7RiAvHkN4dteoZzxvbMNPaHi/wBV0eX32G+7yRsGbdHnO5GAOOAOAy3Acam9qzA6OYjiOkT66gtiOpwtrEzzL8LdYfBHFYh+jHicl/8AEvZWTaPGY7aSPJ3d9D7eHprm31zUotRccwlwzzT7+46myIKV3T48VJP4ivuP0SfNf7b1nbz5/mN99DWqeWOrs8edGf8APt+sA+iqm+vvwPovu0u373sjH1Q1vh0fo5TIGdmmkIRMZ3Ru5JJIAH101Yn3gD2gH11zVffq8fzZPtGr3rttLODaaNZd9UHT3ZPwcIwAcN1v1ZGeOAAzcB1Lao5LD5Y9Dwe27SFKSqLWcpt/tIbE1wiBizKoUbzEkDCjmTnkO+qDc7YLBelZRK8UfAyhQFZ+qNN5gWY8+WMDJwONI+SQFDhpehkbBbJ6e9kB5DOSsQbxAOM77AAb1jYyyTLFEiPcoPJTh0FkmfKeRmyrSjmS2cHnvNgLaOEX202xTLOxurfdRkBhto1zIQeIeSRmAQbo5buTvA4A4lkaO0lZXoG40TsRkrwDj0cG9NQ+zTVazt4WlhlS7mkJE11kPvtzZQ2T5OefE5681VtpurSWrx3NuNxXbBVeG7JzBXHIEA+GO+q9w92OWk0dLZ1rRu5+xm3GT0eq8GtfiMC61YQ8Y2KnsPEfnUbNDdW/HebdHWDvD1Hl6q19mOtT3SvDOd6SMBg/WyZxx7wccevIq9Yqr7nSqR36eYvuKd3ZTtqsqU9UVO11nceeoYdo4H8qmrLTkMnDe3T2Nw9vI1j0noGOTJXyH7RyPiKqd9ZPE264x2HqPgarTrXdq+n0olRuUdRhZr7VD0fpeSLgDlf2W5ejsq16M0uk3Lg3Wp/Dtq7bX9Otw0fYbxmmSNFFFXjYKKKKAKKKKAK1dJXYijZz1ch2nqFbVU3Wa/6STcU+SnDxbr9XL11UvLhUaTlz5GsnhEUA8sgUcXkbHHv4knuAyfRWDSVmSHjJKtxG8OasD5LDvBAI8KkLXTNro+I3V5KqFxiJebmPtVRxO8QDnlgLy41BaL1sGk3mmjt5IogwVXccH4HJyPJDDHFQTjhx41x6lnKnQVb9WckTjhZKxrDdvPH02l9IpDG29iysl+EfdJQhs4x5Sni+8OHVSx05ewyPi2gEMS8FBYu7fvO56zjkAFHZ1lna2raWTz3ckAluJUUW29koswyrsy+aSF3GG9nJB5c6hdjGpZ0hd9PMM28DBmz8uXmqd4+U3dgfKru29RVKamuZMnlEpq/qHd2tpDcwWfvi9ny0ZcpuWycNxijkBpjnILcFwOGRxYez7Zklm3vq8YXF65Ls54qjMckrnm+SfLPox1sSsVzcLGN5yAO01K2kssye5HCgknAAyT3VVdDqZrppceSCW9YIUeOPqrNcTyXh3IwViB4sev8Az2VPWFksKBV9J6ye01z3m5qRa6kXnPa+7uNOs+4jtY+SeJ/Cq/aTb4lI4dHN0J7z0ccufDEgHoqwax8k8T+FVjRMo/1pcjeN7vAZ47otrYE47AWHrrze06UZ3ddy5RTX/P1Ovbyapwxzf1KvrHrpFow3jRqrX0rIkRIBKRiJPKY/shicL1nwNJLSsM4ffuVkDy/C70isC4Yk74LDygTnjTc1lsbaK9n0lekPHAI44bfrmuOjDAH/AGahgx/yG8bPNVJtNXTaT0l5UO95CEeTIQeCKOqFeWOs8OPlV6nZ/wDa0/8AFehQrfmS8Ta2J7Ns7mkLxOxreNh6pWB9aj09lXbWDZdb3t/78uZZZFwoEHALhRwXI47ucnHPJPGr4oxXmRwoyTgdpq22kssiAAAYHAAY9FLjaZL0kEjDiAyeoHGfWatl9pEynciBweZ6z+QrImgUaJ0mG90iFW7gR1d/fXAuK0r+tGnQ6kXly5Z7F2nTspq0qRrT1TXA56oqzaxakXNq5wjSxZ8l0BPD95RxB9lVidgmQ53SOYbh9dZlTlF4aPpNG8oVYb8Jprx+8HmY+SezB+qqO965iWLe+DVi4UAAFjw3jjzjjgCc4HAVNaa00pUpGc54FurHYK0dCauXV427awSS8cZVfJHix8lfSa6dnTlCLcuZ4b+o72lcVoxpPKinxWmWbGibmWSZpXuBDuputKd3eVMbu7Egwd7GQFTGOPFRk0y9QtQW0gqNIr2+jQQyQ5xJckf1kjDGQe3kBwQDixl9QNiqwss2kSsrjisC8UB/fPy/m8vnU4gMDhyFXDzhjs7VIkWONVREG6qqAAAOQAFLPbFpdT0VspywPSv3cCqjxOWPq7al9cdoMVuGjtyJJuW8OKIeXE/KbuHpql6r6oXGkJOmnLLEx3mkbznzz3c/XyHVmqdxU3/w4cWel2RZK3avbroxjpnVvw+8k3sa0W2/NckYXd6JT2nIZvVhR6T2U1K1rCySGNY41CoowoHZ+ffWzU9Gn7OCicfaN47u4lWxjOngFYLy0WVSrjIPs7x31noqSUVJYZSKDpXR7QPuniDxVu0fnWmrEEEHBHIir9pWxE0ZU8+ansbqqgspBIPAg4I768xfWvsJ5jo9CCccMtugdN9J5Enn9R/a/wDNTtLVWIORwI4g1edCaQ6aME+cODePb6a6Wzr11Pw56r4m8JZ4MkaxXFwkalpGVFHNmIAHiTwFV/X7XGLRdsZpBvOx3Yoxzd8Z59SgcSfxIB5d1q1sutIyb9zKWGcrGMhE+aucDx5nrJrrEh0vfbUNFRHDXiE/7NXk9sakVrQ7XdEMce+seMUwHr3MCuVaKA7R0Rp62uwTbTxygc9xwSPEDiPTVN1m1ZvTFIlqEMj+Srs4AUHmxzxzjx4muZ7K7eF1kidkdTlXQkEHuI410bsf2kHSCm2uiPfSLvBsYEqDmcDgHHWBzzkdeIK1vCq4uXIw0medWdkUKv0+kpTeXBwSGJ6MHsweLgcuOBj5NMHSWjleAxooUAeQAAACOQAHADq9NbskQbmAfEA1gbR0R+QvqrapFyi444MMVWuGqsl7AYAoWTeVkaTyVUg8Sx7N0tyz3Zq8asw2uj7WO2hbf3Bx3QWLueLMcdZPq4DqqcXRkI/qk/4R+NbCRheQA8BVa3t6lGG4mtfH6GIxaWCKa8nk4RRbg/ak4f8AKKgrzSlhDMy319EZkxvI7hd3IDDyfAg+mrpXKe2j45vPGP7mOpvd1J5m3Lx08jOO06Hh170ZwVb237AA6+oCrNXEujP00X8RftCuvtctZ4tG2xuJgzKGChUAJLHOBxOAOB41Y0MnrWPknifwpbaCsJP6V0hPj4ILHCGz/WdHE5AHzcE+Iqia17YL67bERFvEDlVQAsfnOw4+gAUxfc/np7K5eb4R2vCSzcST0cXWa4dzsqdWrVqKS6cceGn0LVO4UYxWNGQ17qI2k9Lu0pK2kSx9I2cbzbino17CRu5PUO/FOGK4ggRY0KqiKFVEHAKBgAAdWKzjR0Q/q19VZkgVeSgeAFXKNG5p0o004rCSzxfw4epHOUJScuPEj20g7cIoz4twFeBox5DmZ/8ACP8AOKlsV9rD2eqv583Lu0j5L5thVd3qLHqYLe2VBhRisxr7Xyr8IRgt2KwiJtvixFa66avPfcqyySxBXYIqs6LuZ8kjdI3sjBzx5+iqrefDkGYmVgMAyEuQOwFs4FdPMgPMVguLCOQYeNGH7yqfrFVJWsm21NnpaG3qEKcYSt48Fjl9PmIzZ9q7N74R4rW297lwZpLiJDhRzERPlbxGeXAEDOOtyXesNnAMPPEmBwUMOXcq8a8y6qWbedbRH/CKyW+rNonFbaEHt6NfxFTwjOMUjlXFa1rVpVHFpPkkl8cv0K3d7SImJW0hluW/dUgfUW9lRVzo/S+keEu7bQnmud3I7wpLN4EgUzI4gowoAHYAB9Veqw6UpdaXlwNoX9KhxoUkn2y6T/bRLyKbq9s6trfDSZnkHW4G6D3Jy9eauKrivVFSQhGCxFFO4ua1xLeqybYUUUVuQBRRRQBVJ1mg3JyRyYBvTyPtHtq7VVNcPPj+afrrnbUinQz2M0qaFfqW1ZutybB5MCD4jiPx9dRNfVYg5Feeo1HTmprkQJ4eRSba9Pm60nKoOY7f4BBnhlf0h8d/I8FHZVBre05P0lzO55tM7etyfxrBYw78kaH5TqvrIH417ItD12W7JYDbx3V+nSPIodIiSFRCMqWA85iDnB4DPLNXTTOy7RlxGU97JEccHhG4ynt4cD4EGrjGgUADgAMDwFeqA481g1RuLa8ltAjyvGeBjRjvIRlWAGTxB5dRyOqrNqTqBpeO5guYrZojG4cGVlj4dakE7+CpIPk8ia6c3a+0ApNL7cYbeeaA2kjGKV4iRIuCUYqTy7q96C23Q3VzDbraSKZZVjDF1IG8QM4x30jtdvjG++mT/evWfZ78Z2P0qL7YoDsKlXrHtpis7qa2a1kYxOULB1AOOvGKalci7UPja9/jt+FAN/RO3KGeeGEWkimWVIwTIvAuwXPLqzSt20fHN54x/cxVA6m/GFl9Lh+8Wp7bR8c3njH9zFQFS0Z+mi/iL9oUztp21KPSNq1qtu8bCYNvF1I8neGMAd9LHRn6aL+Iv2hU7rPqZfWoea4t2jiMhAYlebEkDgSaArNMzZhtNj0VbSQvA8peYyZVlGAVRccR+77aWdTugdT729RpLW3aVFbcJBUYbAOPKI6iPXQDlk28whUb3nJ5QJHwi9Rx2d1Yv9ICD+5y/wAxfypO6zaFns+hhuYzHJ0ZfdJBO6XYA8CetT6qhKA7W0HpEXNvBOFKiaJJQpOcB1DYz3ZqpbQtpEeiZIo3geXpELgqwGMHGOIqd1C+LLD6HB90lJ33Sn6zafwX+2KAmf8ASAg/ucv8xfyqf1j2sR2cFnM1s7C7h6VQHUbo8ngcjj51cx0x9qH6hoP6EfqioC7f6QEH9zl/mL+VT+uu1qCwWJVjMs8kSSmPe3QiuAw32weODyA7+GRnmOpjRuirvSUzCGOSeXALEdQAwMk4CjAAGccqAcOgNu5lmSOayPlsEUwybzbzEADdYDPE/tCrrrltNstHMY5GMsw5xRYJX55J3V58s57qUOouo19bTz3EtpIJLWAyQIVzv3DArFu4yGCnLnB4bo7apekNW9IbzPNaXW8zFmZ4ZeLE5JJK8cnroBpXXugWz8HYgDqLzEn1BOHrNYU90BN12UZ8JWH/AEmqXqBs5uNJySLnoI48b8jox4nOFVeG8eBPMY9Iq5ax7CzBbSTQ3ZkeONnKNGF3t0ZIBDndOAcZB8RQE/oTbzayMFubeSDJxvqwkUd5wFbHgDTXsrtJo1kidXRxvKynIIPWDXEdOnYNrUYbe/ikJMcEJu0HHgFB6QDuOEOB1lu2gHzSs0ZtVkl0sdHm3QL75kh6TfbOEL8cYxk7vLvpdaqf0ppy7mdL2SJkHSEiSRUXJwqIiHgOHsJOTz1NQ1lGsMQuDmYXUglPbIBIGPADmcmgOpKK542ia73F3pNrOO6NpbRzdCzhmXipxI7lcFgCCAuccB18aidK6wTaKuonsdKtexEbzKzMV4HykdCxHEcmGDxPLGaA6dqm61y5mx+yoHpPH6iKsmj9JrLbx3A4JJEso+ayhvqNUe6nMjs5+USf/Fcna1VKmodrI6j4YMVZrSAyOFHXn2An8Kw1Pao2uXaQ8lGB4n/x9dcW2pe1qxgRRWWctax23RXdzGfkTyJ6nYfhWpZzbkiP+ywb1EH8KZO3rVlre+98qD0VyN7OOAlAAdfSAG78t2UsK9gWTt+CUOqspyGUMD3EZFZKVOwXWyS5tZLeYAi0VAknWY2391SMfJEeM9Yx2ZM6NrmiP73/APam/wCygMGtu1W20fe+9Zo5GAjVmkjKndZifJKnHJd1sg/K5cOM1oLX/R93gQ3Ue8eARzuNnsCvgn0Zpeva6uaRu+M0stxcSdtwN5zyHFQAOodQAFL3SepqvpxtH2ykR9Mq8SSVj3VZ2JPYN4+qgIDXb4xvvpc33r1n2e/Gdj9Ki+2Kxa8W3RaRvExgLcygDsXfO7/y4rR0FpA21zBOBkxSpJjt3WDY9OMUB2rXIm08/wDxa++kNT8n2w6LWDpRMWbGRCEYPvfsnI3R45x31zPpi/a4nmnfg0srykdhdixHtoDc1N+MLL6XD94tT22j45vPGP7mKoHU34wsvpcP3i1PbaPjm88Y/uYqAqWjP00X8RftCuj/AHQXxV/9RH9T1zhoz9NF/EX7QrpH3QC50Se6eM/aH40BzLXRPub/AIvuPpZ+7irnanx7nvTtvFaXEUs0cb9P0mJHVcoURcjeIyMqfDhQFd90d8ZQ/Q0+9npU00Nv13HPeW88EiSRNa7gdCGUsksu8ARwON4Ur6A7G1C+LLD6HB90lJ33Sh/1m0/gt9urPs62p2C2EEVzN0MsESxFWVyGVBuqylQc5UDhzznxKn2ra3rpO96WIEQxoIo97gSASS5HVkseHYBQFMpj7UP1DQf0I/VFS4py6y6n3ekbDRAtIw/RWQL5dVxvbm75xGfMb1UAmq6d2DaJWHRSSYw87vIx68KxjUeGEz/iNKD/ANnNLf3df5sX/dXQez3Rslto62glXdkjQq4yDht5s8RwPOgLCaXOsu2XR9qzJGXuXBweixuA/PbgfFc1m25aWe30W/RkqZpFhJHMK2Wb1hSvgxrl2gG/pTb3dN+r20MXe7NIfZuj2U7tJSFrGRjza1YnxMZJpJbEdQbS+ilubodLuS9GsW8QBhVbebdIJzvYxy4HOeppbTdYYtH6OmyQHeIwwp1lmXdyB+yoOSe7vFAcm0ztg1qstzeRPxWSwkRh+6zIp9hpY01Pc8fr1z9Db7cdAVzZlpu/trlho6LppJI91oypYYBGGOCN3BPMkDyu+rZqhqbpKLTcU9zA5HTtJLMo8jeZWJIPZvNitH3PPxo30WT7UdWrXS00q923vjScNjaljubtwEKxjO75A3Wdzwzx5k9XCgIvaDqBdW+kjfW1qLuB5enaLc3/ACicujR82ViSQQDz7uOWygvbudVg1fsraPgGNza8B2tvMEJGOpQahNXtdrq00pFCmkHvbZpkiZn3iHVyFJAkyykFuYPHd6wa6E0zpIQJnmx4KO/t8BWlSpGEXKWiDeCF09crFGltGFUKqghBuqFAGFCjzR3dQxVer1JIWJZjkk5J76w3M6xozucKqlmPYAMk8O6vKXNeVepveRWk8syopJAAyScAd9X3RNl0Map182+cef8AnupZ6v7QNFI3SS3IBHBR0cp9PBKvOrWullfs6Wk3SMihmG5IuATgcXUdddjZto6adSa4slpxxxNvWXQMN9bvb3C5RxzHNWHJlPUwP+cGuZtdNmd7o92PRtNB8maNSRj99RxQ+PDsJrq6iusSCG9zhy0l8yH/APPSVrtmW2RRIyooZlO8QACcA4yRz5n11xNQFn2ZfGtj9IT666c0NqnDb3d1eedPcNxY/JQBRuL4lQSevh2VzHsy+NbH6Qn1112TQHP+3fUeVbhr+FC8Uigzboz0bqAu8R+wQBx6iDnmKTtdI64barW1dorZDdSLwLBt2MHubBLegY76Vd/tOaWQudHaMznOWtt5vSxbie+gKxq1q5cX8oitoy7cN4/JQH5TtyUc/HHDJre1/wBXF0ddm2Vy5SOMsx63ZQzYHUuTwHZV30HtzmhASSztujB82ANFgeBLD2Cm1qZrrZaVBMWBKBl4pFXfA5ZHMMveD2ZxQHMWpvxhZfS4fvFqe20fHN54x/cx10FrtrXZ6LiEkygu36ONFXeYjrHYo4ZY+08KTmkduV07kx2tqi9jq7t6W3lB9VALPRn6aL+Iv2hXXG0HV839hPbrgOyhoyeW+pDqCeoErj00rdU9tiO6pf20SKTjpoVOF7CyNk47SD6KlNcts7WV5Lbx20cqIEKydIfKDxpICMKRjy+2gEJf2UkEjxTIySId1lYYINYKeWgtqiaTu4La50fblHYqXkIfdABYny07qitatouj4JGTRmjrNt046eSFN0ntRVAJH7xI8KAjNBaqyaT0HmAb09pdyBUHN4nSJ2Ufvb3EeBHXS3ljKsVYFWBIIIwQRwIIPI5q9SbX9KckljiXqWOGIAf8Smo682h3sxBuDBOR/bWts3tMeaArNpavK6xxozuxwqqCST2ADias+uOo8ujbe1e4OJpzIWjGCEVdzAJHNvLOccBwq0am7YjasFmsrcRngWto1icDtwPJbw4eNSPugdJxXUOjZ4GDxyLMysOz4LmOog5BHUQaATNdVaiaThgsrLppo4t6xi3ekdVzjezjeIzjI9YrlWugdMa8nRWjND4t45umtB55xu7kcPLgefSeygGZ/wCp7L+92386L/uresJ1kQOjK6sSVZSCCN48QRwIpCf++j//AC+D/iP/AG03NHa2wroyK/ud2BGiDlRxAJ5Ko5sT2UB62ias/wBI2MtuCA/B4ieQkXiM9x4qT1b1cnaX0VNaytFcRtFIvNWGPSOojhwI4Gmzpzb5MWIs7aNUzwafeZiPmowCn0mrvsv1lbTVtM19Bbt0coQAR5UgqDxEhbj4UBzjorTNxaktbzSQluDdG7LnHLODx5nn2166eW8uEE0ru8jrHvyMzkAtjrOcDPKrBtfso4dL3UcKLHGvRbqIoVRmGJjgDgMkk+mq7oD9at/48f21oDHpfR7W88sD+dFI0Z6uKkjPgcZq+7Bb9Y9JMjHHTW0ka975VwPUjU39o20C10ZhWjE1yw3hGMDA6mdsHA4cOZOPTSevtsukHOY1t4ePDchBI7OLk8e+gJrYRoG6g0kzz208S+9nXekikUZLR4GWAGeB4d1QVvoa5tdJvJpLR8975Tlt1XYOx81wQCGX909vditYbXdL5z769HRQ/wDZUjYbbtJoRvmGUdYePHDxjK4oDX1j0ZdjScNy+j3t4y8UqRRxkqkaMAFJjXAbCZI5je5U3Ly6aVy7HifYOwd1VzVzXVdJbxOVmUZZCertU9a9Xd6eOvrZrjDZeSQZJSMiMHGB1Fj1D215+9qVrip7FRaxy+ZDJtvBZK+6U0UXsLyRuCLbSkfvEI3spRNtTut7Iig3c+awkPDsJDjPoxXQusrb2irk4A3rKQ4HIZiJwO6pbTZkoz3qvLkZjT7Tj6nJ7mv9Zu/4KfbNJunJ7mv9Zu/4KfbNdslH/RRRQGK68xvmn6q4hrt668x/mn6q4hoCz7MvjWx+kJ9dODb9rc1vClnC2686lpSOYhBxu/4jkeCkddJ/Zl8a2P0hPrqf2+SltLODyWGNR4Y3vrY0AuadupexBJrZJr2WVHkUOscW4N1TxG8XVstjqwMUkxTFG2rSg4Bocfwh+dAae1HZ62ipEKOZIJchGYAMrDmrY4HgcgjGePDhVS0NpSS1njnhbdkjYMp+sHtBGQR1gmp/WzaFeaSiWK6MZRX6QbqBTvAFeY6sMaqdAWDXrWd9JXj3DAqCAqITncRRwX15PixqJ0bYSXEqQwoXkdt1FHMk+PADvPAVq0x9gUStpZC3NYZGX52Av2WagPWl9i2kIIDMDFKVXeaONmLAdeMqAxA6gc8OGaXDuTzJPDHHsHADwruGuNNcolTSF6qABVu5lUD9kSMB7KAw6u6Lku7mO3hIWSUlFLEgcQc5IBOCMj01b7zYzpVPNhST5ksf/WVqA2e6SjttI208zbscblmOCeAVuocSeqmJrBt7mYkWVuiL1PNlmI7d1SFU+lqAy7O9jG+Hk0ojoQ26kKuoyMAl2ZCeGTgAEeae6pPaRsosYLCa4tUeKSFd/wA92DAEbwIcnqJxjHEUvYNpOk7q5hWS6cI00YKx7sYwXXI8gAkeJNP7ah8U3v8AAb8KA5FqSn0kz2sUDHIilkdO4SKm8B3Zjz6TUbXv5PpoDxTS2s/FmgPojfd2tK2mltZ+LNAfRG+7taAVtWvXHWMzwWNsrHore1QEdRlYZY9+AVXu8rtqqUUB9VcnA5mumtiGq9xYWkvvpAjSyCRVzlgu6B5QHI91InZrbLJpSyVuI98KcfN8oe1RXX1Acq7bfjq7/wB19xFVW1f/AFq3/jx/bWrTtt+Orv8A3X3EVVXQH61b/wAeP7a0A0Nctk+lbm7uLn4GTpZWcASYITOEXy1HJQo9FQmhtj+kGuI0uojBBnMku/EwVACTjdY8TjA8aZmvm2WGyle3to/fEqHddi2I1Yc1yMl2B4EDA78gilRp3avpG65yrEv7MSAD/myfbWJZx0dQMS/2e6KVdyKF2PIytLJn0AEL6cYpJ6w6OFtcywgkhHIBPMjmM9+DTf2cXby2QeV2djI+WYknn39VK/X34wufn/8ASK5tpWqyuJwm9COLbbyauq+ljaXMc3HC5DAdakEEf57K0L67aaR5JDl3Ysx7z+HdWCiujure3uehJgl9WNW7jSEwhtk3nxvEk4VV5FmJ5DiK6s1miKaLuVPNbKRTjtERFLf3NVsvQ3kmPKMiJn91VJHtY0z9dPi+8+iy/dtWwONacnua/wBZu/4KfbNJunJ7mv8AWbv+Cn2zQD/ooooDFdeY/wA0/Ua4hrt668xvmn6q4t/omf8AsZf5b/lQGXV3SxtLmG4VQxicOFOcEjqOKkNedaW0nc++HjWNujVCFJIO7njx68ED0VF/0TP/AGEv8t/yo/omf+wl/lv+VAaYrqfU6w0RpC2SaGzsySo6ROgiyj48pWG7kceXaMEVzGdFT/2Mv/A35VrwzMhyrFTyyCQfZQHSOtuk9AaOkWKaztnc81it4WKDqL8sZ6hz7qjrfW/Vhudvbp86yH/ShpA21s8rbsaM7H5KgsT6Bxpq7Odj888iTaQQxQKQwibg8nWARzRe3OD1YHOgKFrto1YLyTov0Eh6e3bdKhoJCWQgMAcDivL5Na2q+nZLG6iuYcb8bZweTKQQynuIJFdQ6+6hwaTgWNvg5Ix8DIoHkfukdacBw7uGKRek9jWlImISJJhng0ciAeqQqRQFz0lt9QwHoLV1nK4G+ylFbt4cXx2YGaRs8pdmZiSzEsxPWSck+um9qlsNuHkV79liiByY0bedu7I8lR35J+ulrrfbrHf3kcahUS6mRFHIKsjBQO4AAUBEUVLaq6G9+3cNsG3DKxUNjODukjI7MipLTuz/AEhaOVktZWHU8SmRCO3eQcPA4PdQDh2AwWQst9OiN3vt0xO7vqMncAzxCbuDw4E5rJtq15t47OWzhkWSebCMEIbcTILFiOAJAwBz45pEW2rN5IQEtLhieyGT8qY2pexO4lzJf/AJg7sYILscHG9jIRc4Pb1cOdAKOvfyfTVml2d6TUke8pzgkZCEg44ZB6xWjpDVK+g3eltJ13s4zG3HGM8h3igISmltZ+LNAfRG+7taXn9C3P8Ad5v5b/lTN2paNmfRuggkUjFLRgwVGJU9HbcCAOB4Hn2UAo6k9OaKa36EnlNbxzqe5hg+plYeivP9A3X92n/lP+VO7S2o3v7QVjyiuoIBudJ5OQfOjbPLOAR2Ed5rDaXFgR2g9JNa3EM6cWikWQDt3SDjwOMemulodsGizB0pmKtu5MJRt/e/Z4DBOevOO+uY76xkhcpKjIw6mBHq7R3ismjNGS3DhIY2dj2Dl3k8gO803ljOeANvWzTZvrye5YbvSvvBexQAqjvIUAeiouKQqQynBByD2EcQasGtGrD2jRRgM7GIO5UEjeLMMDhyAA8a09E6HmM8IMMmDKgOY2xjeHPhyrWE4zjvR0MJ5IlmJOSck8SatOzW0glvo0uDGFIO50hAUycN0HPDtwOs4qza+bILq2kaS0Q3EB8rdQeWnau5zYdhGT299CbV67BwbWfPZ0UmfViko78WnwyZOnro2Ojoulu5oxgZC5HHHHCIOLGuY9adL+/Lu4uMbvSyswXsXkoPeFAFWDVvZdpG7YfANCmeMk4KADuU+U3oFS+veya5tpYlsopbiMwgu6jJ6UEhsgeaPNIH14rWlRhSWILBhJIXNlbNLIkacWdgijtYnAHrNYiMVcdEal6TgnhmFjcExSpJjcPHcYNj2VaNrGzWVJWvbOJ3hl+EkjUEvE7cW8jnuEnPDzeI4ACpTJHbGNe49GzSx3ORBNu+WATuOucEgcd0hiDjPId9XjantTtHspbazk6aSZdxmUMFRD52SwGWK5AA7cnv5/Ixzq87Pdm9xpGRXdGitRxeVhjeHPdjz5xPbyHsIFFpye5r/Wbv+Cn2zSobRU/9hL/Lf8qbvuc7SSO5u+kR0zCuN5SPld4oB80UUUAUUUUAUUV4diOQz6vxoD3WGS0RjlkUnvUH66xvpBF88lPnAgevl7ayRXKN5rKfAg1qpxfDIPccSr5oA8AB9Ve6+Zr7WwOVte9L31npO8RLq4jxcO6hZZANxz0iYGcY3WFZNXNrGkIJ42mneeFW+Ejbdyy8jhiMgjORx5inZtH2cQ6VCvvdFcIN1ZQMgrz3XHWMk4OcjPopN6S2K6UjJ3EimGeBjlUcPCXdoBl3m3PR6xFo1neTHkxlAvldQZt4gDvGa51v7tppZJX86R2kb5zEsfaat42TaX/uZ/mwf/sqf0HsLvpGHvl4oE68Hff0BfJ/5qA0dg+hGn0ms2Pg7ZTIx6t5gUQeJJJ/wGunKg9U9WbfRtuILcYXzmZsbzt1sx7fYKlJL6NeciDxYVq5RWrBsUVGS6egX5efAE/hitKbWlB5qMfHA/OoJ3lCOska7yJ+vtVCfWeQ+aqr6yaj7jSsz+dI3gDj6qqT2rRj1cs1dRF4uLxE891XxP4VFXOssS+YGc+oe3j7KqsNq7+ajN4A/XUjBq9M3MBfnH8Bmq7v7mr+VD5/wY35PRHq61jmbzcIO7ifWaipZSxyxJPaTn66stvqsvy3J7lGPrzUrbaJhj81BntPE+2tPcbqtxqy+/BcDG5J6lJh0Y83KPeHeBj1nhUzYap4HlsFH7KD8eXsq1Yr7VylsulHrNv0N1TRo2WioovNXj2nifbyreoorowhGCxFYRvgKKKK2AUUUUAUUUUBgezjJ3iiFu0qM+vFZ6KKAKKKKAKKKKAKKKKAKKKKA+EVp3GioX86NfEDB9lFFaShGXWWQab6AT5EkieDcKxNoaYebcv6c/nX2ioHaUnyx4Nr0MbqMEljdr/Xg+k/lWnK90vOb1E/lRRVC4o7mkn5s0aNV7qfrlb/AIjWMySnnIx8WaiiuY3JvDb8yMF0e79YPiT+VbcWrkh+Unrb8q+UVdo2lOfW9TdRTNpNVW65FHgCfxFbEeqyfKkY+AA+vNFFdGOz7dfp9TdQibcWrsA5qW8WP4Vuw6PiTzY1HoH10UVYhQpQ6sV5GcI2cV9ooqYyFFFFAFFFFAFFFFAFFFFAFFFFAFFFFAFFFFAFFFF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1520" name="Picture 16" descr="http://luisalbertomonsalvognecco.net/wp-content/uploads/2013/12/cultura-de-la-legalidad1.jpg"/>
          <p:cNvPicPr>
            <a:picLocks noChangeAspect="1" noChangeArrowheads="1"/>
          </p:cNvPicPr>
          <p:nvPr/>
        </p:nvPicPr>
        <p:blipFill>
          <a:blip r:embed="rId4"/>
          <a:srcRect/>
          <a:stretch>
            <a:fillRect/>
          </a:stretch>
        </p:blipFill>
        <p:spPr bwMode="auto">
          <a:xfrm>
            <a:off x="5643570" y="3000372"/>
            <a:ext cx="2370609" cy="1305505"/>
          </a:xfrm>
          <a:prstGeom prst="rect">
            <a:avLst/>
          </a:prstGeom>
          <a:noFill/>
        </p:spPr>
      </p:pic>
      <p:sp>
        <p:nvSpPr>
          <p:cNvPr id="14" name="13 Rectángulo"/>
          <p:cNvSpPr/>
          <p:nvPr/>
        </p:nvSpPr>
        <p:spPr>
          <a:xfrm>
            <a:off x="642910" y="3286124"/>
            <a:ext cx="4572032" cy="1015663"/>
          </a:xfrm>
          <a:prstGeom prst="rect">
            <a:avLst/>
          </a:prstGeom>
        </p:spPr>
        <p:txBody>
          <a:bodyPr wrap="square">
            <a:spAutoFit/>
          </a:bodyPr>
          <a:lstStyle/>
          <a:p>
            <a:pPr marL="274320" lvl="0" indent="-274320" fontAlgn="auto">
              <a:spcBef>
                <a:spcPct val="20000"/>
              </a:spcBef>
              <a:spcAft>
                <a:spcPts val="0"/>
              </a:spcAft>
              <a:buClr>
                <a:srgbClr val="387025"/>
              </a:buClr>
              <a:buSzPct val="95000"/>
              <a:buFont typeface="Wingdings 2"/>
              <a:buChar char=""/>
            </a:pPr>
            <a:r>
              <a:rPr lang="es-ES" sz="2000" dirty="0" smtClean="0">
                <a:solidFill>
                  <a:srgbClr val="1B3812"/>
                </a:solidFill>
                <a:latin typeface="Constantia"/>
                <a:cs typeface="+mn-cs"/>
              </a:rPr>
              <a:t>Promueve la legalidad para el acceso al uso y aprovechamiento de los productos del bosque y tierra.</a:t>
            </a:r>
          </a:p>
        </p:txBody>
      </p:sp>
      <p:sp>
        <p:nvSpPr>
          <p:cNvPr id="16" name="15 Rectángulo"/>
          <p:cNvSpPr/>
          <p:nvPr/>
        </p:nvSpPr>
        <p:spPr>
          <a:xfrm>
            <a:off x="3857620" y="5000636"/>
            <a:ext cx="3930650" cy="707886"/>
          </a:xfrm>
          <a:prstGeom prst="rect">
            <a:avLst/>
          </a:prstGeom>
        </p:spPr>
        <p:txBody>
          <a:bodyPr wrap="square">
            <a:spAutoFit/>
          </a:bodyPr>
          <a:lstStyle/>
          <a:p>
            <a:pPr marL="274320" lvl="0" indent="-274320" fontAlgn="auto">
              <a:spcBef>
                <a:spcPct val="20000"/>
              </a:spcBef>
              <a:spcAft>
                <a:spcPts val="0"/>
              </a:spcAft>
              <a:buClr>
                <a:srgbClr val="387025"/>
              </a:buClr>
              <a:buSzPct val="95000"/>
              <a:buFont typeface="Wingdings 2"/>
              <a:buChar char=""/>
            </a:pPr>
            <a:r>
              <a:rPr lang="es-ES" sz="2000" dirty="0" smtClean="0">
                <a:solidFill>
                  <a:srgbClr val="1B3812"/>
                </a:solidFill>
                <a:latin typeface="Constantia"/>
                <a:cs typeface="+mn-cs"/>
              </a:rPr>
              <a:t>Amplía y diversifica los medios de vida para las comunidades.</a:t>
            </a:r>
          </a:p>
        </p:txBody>
      </p:sp>
      <p:pic>
        <p:nvPicPr>
          <p:cNvPr id="21524" name="Picture 20" descr="https://encrypted-tbn3.gstatic.com/images?q=tbn:ANd9GcQRGCN_Lp7o_7iplFa3q9UryQwbd2eja-RVFadLmBI1szvKr8YDRw"/>
          <p:cNvPicPr>
            <a:picLocks noChangeAspect="1" noChangeArrowheads="1"/>
          </p:cNvPicPr>
          <p:nvPr/>
        </p:nvPicPr>
        <p:blipFill>
          <a:blip r:embed="rId5"/>
          <a:srcRect/>
          <a:stretch>
            <a:fillRect/>
          </a:stretch>
        </p:blipFill>
        <p:spPr bwMode="auto">
          <a:xfrm>
            <a:off x="785786" y="4572008"/>
            <a:ext cx="2786082" cy="1338259"/>
          </a:xfrm>
          <a:prstGeom prst="rect">
            <a:avLst/>
          </a:prstGeom>
          <a:noFill/>
        </p:spPr>
      </p:pic>
      <p:sp>
        <p:nvSpPr>
          <p:cNvPr id="21526" name="AutoShape 22" descr="data:image/jpeg;base64,/9j/4AAQSkZJRgABAQAAAQABAAD/2wCEAAkGBw8PDw8ODw0PDg4PDw0NDw0PDA8MDA0NFBEWFhQRFBQYHCggGBolHRQUITEhJSkrLi4uFx8zODMsNygtLiwBCgoKDg0OGhAQFCwkHCQvLCwsLCwsLCwsLCwsLCwsLCwsLCwsLCwsLCwsLCwsLCwsLCwsLCwsLCwsLCwsLCwsLP/AABEIALEBHAMBEQACEQEDEQH/xAAbAAEAAgMBAQAAAAAAAAAAAAAAAQQCAwUGB//EAD8QAAIBAgMFBQQIBAUFAAAAAAABAgMRBAUhEiIxUXETQWGBsQYykaEjQmJyc7LB0TNSguEUJGPw8RVDU4PC/8QAGwEBAAIDAQEAAAAAAAAAAAAAAAEDAgQGBQf/xAAvEQEAAgEDAwIFAwUAAwAAAAAAAQIDBAUREiExE0EiMlFhcSOhsRQzgZHRQmLw/9oADAMBAAIRAxEAPwD7gAAASAAgCQAAAAAAAAAAAAAAAAAAAAAAAAAAAAAAAAAAQAAASAAAQAAAAAAABIACAAEgQAAASBAAAAAAAAAAAAAAAAAAAAAAAAAAAAAACQIAASBAAABIEASBAEgczOMfOhsWinGbabvvJ9OR4+663LpqxNOO7C9ulpyzEVKlXWT2Um2u7wPO2nU6jU6jqveeI9vYrMzLsHUswAAAAAAAAAAAAAAAAAAAAAAAAkAAAgCQAEAAJAAAMK1VQi5PginPnphpN7z2gefquWIq2X9oROLtbNuWo7eP4hTPxS6WT4KdGM+0cZScnZwvbY7uPedNtu3/ANJE8zzMrK148ugeoyAJAgABIEAAAACQAAAAAgCQAAAAAAAAAAAAAAAAABDdtXwMbWiscz4Hns2zDavraC4fucRuevnVZOmvyx+6m9mzK8xw8I2Tk2/ens6N8j0dv1uk0tOn3nzKa3q7NCvGotqDuuF/E6LBqMeevVjnmFkTy2lyQAAAAAAAAAAAAAAAAAAAAAAAAAAAAAAAAAAADjZtjvqRenf4vkcnvG4zkt6GKfz/AMV3t7OXm2CcKEZS9+dRK38sdluxq5dB/T6at7fNM/6hXevFVDAxspeX6nl3YVesyNfQrxlL1Oz2SvGlhs08OgeuyAAAAAAAAAACAAAAAAAAAACQAEASAAAAAAAAAAc/NMbsLZT3nxfJfueDvG5ejX0sc/FP7MbW4VMowW0+2mtPqR/+jU2bbeZ9fJH4/wCsaV95Y+1T3Ka+238v7m1v0/p1j7oy+HCw3B9Tk7KoetydfQw8bv5nc7RHGko2K+F09JkAAAAAAAAAAEASAAgAAAkAAAAAAAAAAAAAAABVx2KVOP2nwX6nm7lr66XH/wC0+ETPDj4HDOvNzlfs4u7f88uRz226G2ryzly+P5V1jqnmXfU4rS6Xda52McVjiFrge1k/4P8A7H6HP79Pw1hVl8ONh3p5nL28qYexytWo0/up/E7zbY40tI+zar4WjeSAAAAAAAAAAEASBAAAAAAAAEgQAAASAAAAAADViKyhFyfkub5GtqtTTT45vZEzw8/aeJq7KenGUu6MeRyGLHl3HUdVvH8Qq72l2sRTUKLjFWSikvidjjxVxY4pWO0LeOIc7DTd7XbVuop5Icn2oqfwl99+h4e9+awpzKWDe55s5m8d1cPb4BWpU19iHofQNHHGCsfZtR4WDZSAAAAAAAAAAAAAAAAIAkAAAAAAAAAAAQAuBjOaSbbslq2YZMlaVm1p7QPP47EyrVFCHF6RX8q5s4rU6jJuGeK1+X2/6ptPVPEOlhnRw8FBzjf6zveTkdFp7aXRY4pN4591kcVhnj68XRnKMk1u8Hf6yN6M9MleaW5Ty5mDndvp+pGOSHG9qpb9NfZk/meHvU/HWPsozeWjBv6Nefqc5f5mEPe0FaEVyjFfI+h4Y4x1j7NuGZaAAABIAAAAAAAAAAAgABIAAAAAQAuAuAIEAAAmePI4ebY+72Iaq9klrtSOQ3XX21N/RxfL/Mqr29oWsuwPZQlKWtSUXtPkuR7Gg0EabDNp+aYZVrxDyFCpJNK+nLiclliJtMtb3WlN2lr3fqjc2rtm7fRZTyu5RO7l0R1mCeeV0OX7UT+lguUP1Z4u8d8sfhRl8owXuQXP9WeDEc3iGNXvo8F0R9Cp8sNtkZASAAAAAkAAAAAAAABAEgAIAXAXAECAAGuvWjBXk/LvbNfU6rHp6dd5JnhyKmeuMnupx62t4XOdrvuabTb0/hV+p9m+jnlJ+9eHXVG9i33Db56zH7pjJC7SxdOfuzi/C+p6OLXafJ8t4Zcwo5tmCinCL+816Hj7xuXEejinvPmWF7cdmvJsC/49Rbz9yL+quZls+29Eerkjv7FK+8urWe7L7svQ93N/bt+Gcvn1GWq/33HAZPMtRZctJdP1Ru7XH63+GdPK7kj9/wDpOowe66HJ9ppfTpcqcfVnibrPOZRl8t2X/wDaXNw9UeThjnNWPuivl75HfV8Q20kgBIAkAAAAAAAAAAAAAACAAgAAAAaMVio01d8e5czR12vx6WnM+faETPDiJ1MVNpO0F70+6K5I5nHiz7ll67/L+0K+9nTo9jShsRSku/S+0+bfedTg0+HBTorDOIiGh4LDVeEOzl9nc/sU5Nu02bzTiUTWJVK+QSWtOonyUlsv4r9jzMuw8d8V/wDbGcf0ky/Kam3tV1uw1S2lJTf7GOi2e9cvVmjtH7orSee61/1TflB7tpSimtVo7HQdfst5Z1MZuyXG8ZavoY5p/Tt+ET4eEwlTeS/3wOHyR5ai7OW6/I3Nrj9WZ+zPH5Xslluz6o6bAvhxvaKpfEPwjBfK/wCp4e4980qMnzL+U61KC+1TXzR52kjnU0/KKeYe8O6htpJACbgAAACQAAASAAAAIACAAAABBIAVMbjY013OXLuXizyNx3Smmjpr3sxtbhycPh54mW1JuNK+su+fgjxNHocutyermnt/94VxE27y7tKlGEVGKSitEkdbixUxU6aRxC2I4efwtTetfTXQrr8yIX6Mt6PVF7Jy8Z7Qz7WpRVqezOUE7X2rO3HuOY1256it7Up2iFFsk88M8FnM1KMZPtFKSWujV3zKdFuueLxS/eJK3lTnV+nmv9WX5mdFz8S1fqz3Zfcn+VmWf+3b8E+HjMFLf8mcbkjs016c91+RubXX45WY/K5lVW0ZdV6HRYfC+HEzyT7ecrOz2LPue6jxNfWfWtPCjJHd2Mjd69HThJN6cLI1NDSZ1FZ49ynl7qMzsuW0yUiRNwJuSJAAAJAAAJAEgAIAABAAABBIEDnZjmKpppNX733Lp4ngblu8Y/08Pe31+jC1uHHr0qjpTxE1uRtKNN3TnrxfgeTj0GT051GX9/dXMTxzKus2qVFpPZitNiNoJeGhTl1+ontFuI+zDrmXWybMpVJdnLetFtT4PTufM9radwy5belk79vK2lpntLl4Sp9Lb7Ul6nrUn42ceXWpPej1XqbTJ47NH/m6340/zHGa2P1r/lqW+aVzDy34ffh6o1NPH6tfzBHlM5/5mX4s/wAzOw/82x7ujiau5U/DqfkZZn/t2/Bbw8ZhqlnfwORvDUlewSdXbinwUX8z0dspxaVmLyv4TCTjdN2Xhrc2NXuFdN8MRzK2bcLNZU4RvUcdnnPgzxr7lnyz2iP9K5v9W7A4iMoqdJrYu7SitlaaOxRfV56TxzxP2It9HTweZ7q1VRd0oyT0PS0293xR05a8/dnW7qYfERn7r6rvR0Ol1uLUxzSf8LYmJWEbiUoDIASJAAAJAASSBAAAIAAQSAENmMzERzI5OZ5oopxi/C64vwX7nMblu03n0sH+ZV2v9FPL6MJSU6zv/LT4xXiydt2ysfqZvP0RWvvLoZ7rha33L/M9rXVidPaIZX+V4vBy0fkcTeGtDtZBL6dfdkvQ9LZu2p/xK3H5VaErYhr/AFJr5s6Sn9xZ7uzCW8uq9Tblm8dmsv8AN1vxZepx+t/vX/LUt8y1Qqb8Pvx9TUwR+rX8wiPLbVhJV3K2jqSd/wCo7Hj4myvRjKT4WVpavoyy8cxKVSeT0pO7Wvg7J9Tyr6Wlu/CuaRLOGHjST2Ul0Vi3FSKeExHCth8zipyjPhtaPkc9uOOb5ptCq1u6xmGAo4yl2cpO3FShLZnF8/8Ak0cWW+G3MQiYizb/AITs8P2NBJOFLs6d3bgrXb5mPqdeXrv9UzHbiHncl/xeEhKFanKO8rO6nC1uKaujcz+llnmsqq9VXosmzSUq1OOm82n0sX7bWceprwtpaeXr4s7SG02IkSBJIASAAEiSBIACAAEEgAIGMpJK7dku8wyZK46za08QOJmWZNvYgm76KK96T8fA5LXblk1dvSw/L/Kq1ue0OZj8FODpubvKW9KK4JX9039HtUYYi1/JFPq6dNRilsxS0Xiz3a0iIWcM8ZK+Frr7FT8tynVR+jaPsi3h4vL5+95HE3hqw7OSztXj0n+Vm9tXbUQzp5V1K2Kl+LP8zOmiPjXe7rqpquqNqWTiZjlMp1pVI8XK7TejOf1Wjm9pmqm1OZbsNlT2ouUuDTsuvMpwbfNbRNpRGN2VSV3p3v1Pfhc2ulx6P0Jt4FdQNWUKz2ZSlB8VZ28Gjn9w1eXFl4pPZXM93NzLJYSjOVNNVbXjvvZb5annV1drX5vLC1eVL2UwtTaqVKsZQ2Po4wkmntcW7dLfEz1lqxERDCle7XnntO8PilRjZxUVtpq+9cnBo/UxdUoteYns9Nhqm3CE9lx24qWy1qrrgaFo6bTC2O8IwGWU1XjUjeLSb2U7QvbjY93ZeMmT4vMMqVjnl6SCOuiF7ajIZACRIAASJIACQAEAAIJEEABys9c9mGxa12pXaSV+DPC3uk3pWIt7/VXfwxyjD04pzU1UqPSU+XguRntWmwUr1UmJsUiGjPpK9P8ArXoepkZyxpy3V0XoWV8JZVZXo1Y84TXxjYp1Hekx9mNvDxOBbUpJqztwfU4zNSa9parsZUpOtCydt67tot195s7dS3rRPDOnl0pZenU2no9q+h1MR3XrlPDJNaci5KatPefU1bx3QzhT1XVGMR3Gxw182bPHdLKUNH0Yt4FKomaN2LzuMqShWbu02lZ9Dn9fSZvzKi3lZpZpwTjtNtJW4tnl2wo6nTqTUU5S0S4lERzPDNShDDbXaKnT23rt9nHbvzuXdWXjp57MezdPGRXDUrjHKeVjJqrnUlLkkl5s6LY8fTa1mePy78DqIXNyMhJIASAJACSAAkCAAACCRBA1V29mVnZ7Ls+TsVZZnonj6Il5GWLU1ebe15u58+y2yWt8VuWvM8sMLjHCpFw0TlFS14xvqja0OS+LNWYn3RWeJdDPZOUY7P1W/mjtb94bMscNO8I9CyvgWqFFyvf4GN68wKcMup3u4JvnY82+mpaeZhh0wu4bDJSVi3Fiito4hMQ3unvPqbnHdk3RgZjCtDeZReO6JZQjquqMYjuNkqdmbPCUyp6PoRaOwqumac1Q5+Py+M1quj70zWy4IvHEwxmvLgVcFKlOL2rxT71qjxtVpPTrMwpmnDLF4iTpuN272VuZ52PFzbtDGeZhpoRqf+OfwNn+lyT4gisrtHBVpfU2fGTv8kW49vyW89mcUl6LJ8D2cX3tvV8zotDpoxV4hdWvDrRiejDNsSJAkSAJACSAAASSBAgABBIhkDRVZXfvEwiXisVhpQlazau7O3E4vU6W9Mk9mvasxKaGBqSadtlXXHj8CzT6LLNomY4IpL0ksKtlX1OtrX4YbCYUVbgWQlYoU+JIrxp6mrMMW6lDVdSax3Gc47xscd2TNRMhnX2UtfLmYX447olrpTtxivLiV1tEew3xafBl0TEpTKN00JjmBW7J3tY15pLElR7mZxj7d08KmKy6E1vJNGvm01bRxPhE1U4ZJTi7pPpdtGpTQ46W5iGPRC7SwSXBfI2q4fpCeFmnhfCxbXCnhahTSVjYrWIjhkzsZgBIAkSAIAAAAkkCAAAQBDAxcSOBTrUNeHE1b4458MeGuNC/BERj+kHCzUhu/A2uOzJhGJMDbSiBXcbNmtaO7FnBarqK+UtlSOpsJGSMIQcnd/8ABTxNpQsbCtaxb0RwlrlR5GE4/ojgU2uOvqRFpjyNkZJ/sWRaJSlxuZDGUFZ9DG0dhoSNZi30lp5l+PwmGZYkAkAAJEgCAAAAAEkgAAAQQAEEjGUbmMxyNHYvn8GVdFoRwbE+b+TJ+IQk0uHyHVMewlVGu5eg6/sDnfjH4MibRPmBlGpFdzXkZRasCZ1lbn4WJm8HLCFNvVmERNhYSLojhIBIENCY5GDpciucf0Rwi7RHVNfIy2k1bg/Ey6omBpUXe1imayhvpqyL6RxDJkZAAJEgCAAAAAEgCQAAAAEEABBIAAAAgYyMJQ0zKpGJigJFiHBF9fDJkZgAIAASIlwML+BoNePLFtXu+TNhkyhwXQygZEgQAAAAAAAAEokS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1528" name="AutoShape 24" descr="data:image/jpeg;base64,/9j/4AAQSkZJRgABAQAAAQABAAD/2wCEAAkGBw8PDw8ODw0PDg4PDw0NDw0PDA8MDA0NFBEWFhQRFBQYHCggGBolHRQUITEhJSkrLi4uFx8zODMsNygtLiwBCgoKDg0OGhAQFCwkHCQvLCwsLCwsLCwsLCwsLCwsLCwsLCwsLCwsLCwsLCwsLCwsLCwsLCwsLCwsLCwsLCwsLP/AABEIALEBHAMBEQACEQEDEQH/xAAbAAEAAgMBAQAAAAAAAAAAAAAAAQQCAwUGB//EAD8QAAIBAgMFBQQIBAUFAAAAAAABAgMRBAUhEiIxUXETQWGBsQYykaEjQmJyc7LB0TNSguEUJGPw8RVDU4PC/8QAGwEBAAIDAQEAAAAAAAAAAAAAAAEDAgQGBQf/xAAvEQEAAgEDAwIFAwUAAwAAAAAAAQIDBAUREiExE0EiMlFhcSOhsRQzgZHRQmLw/9oADAMBAAIRAxEAPwD7gAAASAAgCQAAAAAAAAAAAAAAAAAAAAAAAAAAAAAAAAAAQAAASAAAQAAAAAAABIACAAEgQAAASBAAAAAAAAAAAAAAAAAAAAAAAAAAAAAACQIAASBAAABIEASBAEgczOMfOhsWinGbabvvJ9OR4+663LpqxNOO7C9ulpyzEVKlXWT2Um2u7wPO2nU6jU6jqveeI9vYrMzLsHUswAAAAAAAAAAAAAAAAAAAAAAAAkAAAgCQAEAAJAAAMK1VQi5PginPnphpN7z2gefquWIq2X9oROLtbNuWo7eP4hTPxS6WT4KdGM+0cZScnZwvbY7uPedNtu3/ANJE8zzMrK148ugeoyAJAgABIEAAAACQAAAAAgCQAAAAAAAAAAAAAAAAABDdtXwMbWiscz4Hns2zDavraC4fucRuevnVZOmvyx+6m9mzK8xw8I2Tk2/ens6N8j0dv1uk0tOn3nzKa3q7NCvGotqDuuF/E6LBqMeevVjnmFkTy2lyQAAAAAAAAAAAAAAAAAAAAAAAAAAAAAAAAAAADjZtjvqRenf4vkcnvG4zkt6GKfz/AMV3t7OXm2CcKEZS9+dRK38sdluxq5dB/T6at7fNM/6hXevFVDAxspeX6nl3YVesyNfQrxlL1Oz2SvGlhs08OgeuyAAAAAAAAAACAAAAAAAAAACQAEASAAAAAAAAAAc/NMbsLZT3nxfJfueDvG5ejX0sc/FP7MbW4VMowW0+2mtPqR/+jU2bbeZ9fJH4/wCsaV95Y+1T3Ka+238v7m1v0/p1j7oy+HCw3B9Tk7KoetydfQw8bv5nc7RHGko2K+F09JkAAAAAAAAAAEASAAgAAAkAAAAAAAAAAAAAAABVx2KVOP2nwX6nm7lr66XH/wC0+ETPDj4HDOvNzlfs4u7f88uRz226G2ryzly+P5V1jqnmXfU4rS6Xda52McVjiFrge1k/4P8A7H6HP79Pw1hVl8ONh3p5nL28qYexytWo0/up/E7zbY40tI+zar4WjeSAAAAAAAAAAEASBAAAAAAAAEgQAAASAAAAAADViKyhFyfkub5GtqtTTT45vZEzw8/aeJq7KenGUu6MeRyGLHl3HUdVvH8Qq72l2sRTUKLjFWSikvidjjxVxY4pWO0LeOIc7DTd7XbVuop5Icn2oqfwl99+h4e9+awpzKWDe55s5m8d1cPb4BWpU19iHofQNHHGCsfZtR4WDZSAAAAAAAAAAAAAAAAIAkAAAAAAAAAAAQAuBjOaSbbslq2YZMlaVm1p7QPP47EyrVFCHF6RX8q5s4rU6jJuGeK1+X2/6ptPVPEOlhnRw8FBzjf6zveTkdFp7aXRY4pN4591kcVhnj68XRnKMk1u8Hf6yN6M9MleaW5Ty5mDndvp+pGOSHG9qpb9NfZk/meHvU/HWPsozeWjBv6Nefqc5f5mEPe0FaEVyjFfI+h4Y4x1j7NuGZaAAABIAAAAAAAAAAAgABIAAAAAQAuAuAIEAAAmePI4ebY+72Iaq9klrtSOQ3XX21N/RxfL/Mqr29oWsuwPZQlKWtSUXtPkuR7Gg0EabDNp+aYZVrxDyFCpJNK+nLiclliJtMtb3WlN2lr3fqjc2rtm7fRZTyu5RO7l0R1mCeeV0OX7UT+lguUP1Z4u8d8sfhRl8owXuQXP9WeDEc3iGNXvo8F0R9Cp8sNtkZASAAAAAkAAAAAAAABAEgAIAXAXAECAAGuvWjBXk/LvbNfU6rHp6dd5JnhyKmeuMnupx62t4XOdrvuabTb0/hV+p9m+jnlJ+9eHXVG9i33Db56zH7pjJC7SxdOfuzi/C+p6OLXafJ8t4Zcwo5tmCinCL+816Hj7xuXEejinvPmWF7cdmvJsC/49Rbz9yL+quZls+29Eerkjv7FK+8urWe7L7svQ93N/bt+Gcvn1GWq/33HAZPMtRZctJdP1Ru7XH63+GdPK7kj9/wDpOowe66HJ9ppfTpcqcfVnibrPOZRl8t2X/wDaXNw9UeThjnNWPuivl75HfV8Q20kgBIAkAAAAAAAAAAAAAACAAgAAAAaMVio01d8e5czR12vx6WnM+faETPDiJ1MVNpO0F70+6K5I5nHiz7ll67/L+0K+9nTo9jShsRSku/S+0+bfedTg0+HBTorDOIiGh4LDVeEOzl9nc/sU5Nu02bzTiUTWJVK+QSWtOonyUlsv4r9jzMuw8d8V/wDbGcf0ky/Kam3tV1uw1S2lJTf7GOi2e9cvVmjtH7orSee61/1TflB7tpSimtVo7HQdfst5Z1MZuyXG8ZavoY5p/Tt+ET4eEwlTeS/3wOHyR5ai7OW6/I3Nrj9WZ+zPH5Xslluz6o6bAvhxvaKpfEPwjBfK/wCp4e4980qMnzL+U61KC+1TXzR52kjnU0/KKeYe8O6htpJACbgAAACQAAASAAAAIACAAAABBIAVMbjY013OXLuXizyNx3Smmjpr3sxtbhycPh54mW1JuNK+su+fgjxNHocutyermnt/94VxE27y7tKlGEVGKSitEkdbixUxU6aRxC2I4efwtTetfTXQrr8yIX6Mt6PVF7Jy8Z7Qz7WpRVqezOUE7X2rO3HuOY1256it7Up2iFFsk88M8FnM1KMZPtFKSWujV3zKdFuueLxS/eJK3lTnV+nmv9WX5mdFz8S1fqz3Zfcn+VmWf+3b8E+HjMFLf8mcbkjs016c91+RubXX45WY/K5lVW0ZdV6HRYfC+HEzyT7ecrOz2LPue6jxNfWfWtPCjJHd2Mjd69HThJN6cLI1NDSZ1FZ49ynl7qMzsuW0yUiRNwJuSJAAAJAAAJAEgAIAABAAABBIEDnZjmKpppNX733Lp4ngblu8Y/08Pe31+jC1uHHr0qjpTxE1uRtKNN3TnrxfgeTj0GT051GX9/dXMTxzKus2qVFpPZitNiNoJeGhTl1+ontFuI+zDrmXWybMpVJdnLetFtT4PTufM9radwy5belk79vK2lpntLl4Sp9Lb7Ul6nrUn42ceXWpPej1XqbTJ47NH/m6340/zHGa2P1r/lqW+aVzDy34ffh6o1NPH6tfzBHlM5/5mX4s/wAzOw/82x7ujiau5U/DqfkZZn/t2/Bbw8ZhqlnfwORvDUlewSdXbinwUX8z0dspxaVmLyv4TCTjdN2Xhrc2NXuFdN8MRzK2bcLNZU4RvUcdnnPgzxr7lnyz2iP9K5v9W7A4iMoqdJrYu7SitlaaOxRfV56TxzxP2It9HTweZ7q1VRd0oyT0PS0293xR05a8/dnW7qYfERn7r6rvR0Ol1uLUxzSf8LYmJWEbiUoDIASJAAAJAASSBAAAIAAQSAENmMzERzI5OZ5oopxi/C64vwX7nMblu03n0sH+ZV2v9FPL6MJSU6zv/LT4xXiydt2ysfqZvP0RWvvLoZ7rha33L/M9rXVidPaIZX+V4vBy0fkcTeGtDtZBL6dfdkvQ9LZu2p/xK3H5VaErYhr/AFJr5s6Sn9xZ7uzCW8uq9Tblm8dmsv8AN1vxZepx+t/vX/LUt8y1Qqb8Pvx9TUwR+rX8wiPLbVhJV3K2jqSd/wCo7Hj4myvRjKT4WVpavoyy8cxKVSeT0pO7Wvg7J9Tyr6Wlu/CuaRLOGHjST2Ul0Vi3FSKeExHCth8zipyjPhtaPkc9uOOb5ptCq1u6xmGAo4yl2cpO3FShLZnF8/8Ak0cWW+G3MQiYizb/AITs8P2NBJOFLs6d3bgrXb5mPqdeXrv9UzHbiHncl/xeEhKFanKO8rO6nC1uKaujcz+llnmsqq9VXosmzSUq1OOm82n0sX7bWceprwtpaeXr4s7SG02IkSBJIASAAEiSBIACAAEEgAIGMpJK7dku8wyZK46za08QOJmWZNvYgm76KK96T8fA5LXblk1dvSw/L/Kq1ue0OZj8FODpubvKW9KK4JX9039HtUYYi1/JFPq6dNRilsxS0Xiz3a0iIWcM8ZK+Frr7FT8tynVR+jaPsi3h4vL5+95HE3hqw7OSztXj0n+Vm9tXbUQzp5V1K2Kl+LP8zOmiPjXe7rqpquqNqWTiZjlMp1pVI8XK7TejOf1Wjm9pmqm1OZbsNlT2ouUuDTsuvMpwbfNbRNpRGN2VSV3p3v1Pfhc2ulx6P0Jt4FdQNWUKz2ZSlB8VZ28Gjn9w1eXFl4pPZXM93NzLJYSjOVNNVbXjvvZb5annV1drX5vLC1eVL2UwtTaqVKsZQ2Po4wkmntcW7dLfEz1lqxERDCle7XnntO8PilRjZxUVtpq+9cnBo/UxdUoteYns9Nhqm3CE9lx24qWy1qrrgaFo6bTC2O8IwGWU1XjUjeLSb2U7QvbjY93ZeMmT4vMMqVjnl6SCOuiF7ajIZACRIAASJIACQAEAAIJEEABys9c9mGxa12pXaSV+DPC3uk3pWIt7/VXfwxyjD04pzU1UqPSU+XguRntWmwUr1UmJsUiGjPpK9P8ArXoepkZyxpy3V0XoWV8JZVZXo1Y84TXxjYp1Hekx9mNvDxOBbUpJqztwfU4zNSa9parsZUpOtCydt67tot195s7dS3rRPDOnl0pZenU2no9q+h1MR3XrlPDJNaci5KatPefU1bx3QzhT1XVGMR3Gxw182bPHdLKUNH0Yt4FKomaN2LzuMqShWbu02lZ9Dn9fSZvzKi3lZpZpwTjtNtJW4tnl2wo6nTqTUU5S0S4lERzPDNShDDbXaKnT23rt9nHbvzuXdWXjp57MezdPGRXDUrjHKeVjJqrnUlLkkl5s6LY8fTa1mePy78DqIXNyMhJIASAJACSAAkCAAACCRBA1V29mVnZ7Ls+TsVZZnonj6Il5GWLU1ebe15u58+y2yWt8VuWvM8sMLjHCpFw0TlFS14xvqja0OS+LNWYn3RWeJdDPZOUY7P1W/mjtb94bMscNO8I9CyvgWqFFyvf4GN68wKcMup3u4JvnY82+mpaeZhh0wu4bDJSVi3Fiito4hMQ3unvPqbnHdk3RgZjCtDeZReO6JZQjquqMYjuNkqdmbPCUyp6PoRaOwqumac1Q5+Py+M1quj70zWy4IvHEwxmvLgVcFKlOL2rxT71qjxtVpPTrMwpmnDLF4iTpuN272VuZ52PFzbtDGeZhpoRqf+OfwNn+lyT4gisrtHBVpfU2fGTv8kW49vyW89mcUl6LJ8D2cX3tvV8zotDpoxV4hdWvDrRiejDNsSJAkSAJACSAAASSBAgABBIhkDRVZXfvEwiXisVhpQlazau7O3E4vU6W9Mk9mvasxKaGBqSadtlXXHj8CzT6LLNomY4IpL0ksKtlX1OtrX4YbCYUVbgWQlYoU+JIrxp6mrMMW6lDVdSax3Gc47xscd2TNRMhnX2UtfLmYX447olrpTtxivLiV1tEew3xafBl0TEpTKN00JjmBW7J3tY15pLElR7mZxj7d08KmKy6E1vJNGvm01bRxPhE1U4ZJTi7pPpdtGpTQ46W5iGPRC7SwSXBfI2q4fpCeFmnhfCxbXCnhahTSVjYrWIjhkzsZgBIAkSAIAAAAkkCAAAQBDAxcSOBTrUNeHE1b4458MeGuNC/BERj+kHCzUhu/A2uOzJhGJMDbSiBXcbNmtaO7FnBarqK+UtlSOpsJGSMIQcnd/8ABTxNpQsbCtaxb0RwlrlR5GE4/ojgU2uOvqRFpjyNkZJ/sWRaJSlxuZDGUFZ9DG0dhoSNZi30lp5l+PwmGZYkAkAAJEgCAAAAAEkgAAAQQAEEjGUbmMxyNHYvn8GVdFoRwbE+b+TJ+IQk0uHyHVMewlVGu5eg6/sDnfjH4MibRPmBlGpFdzXkZRasCZ1lbn4WJm8HLCFNvVmERNhYSLojhIBIENCY5GDpciucf0Rwi7RHVNfIy2k1bg/Ey6omBpUXe1imayhvpqyL6RxDJkZAAJEgCAAAAAEgCQAAAAEEABBIAAAAgYyMJQ0zKpGJigJFiHBF9fDJkZgAIAASIlwML+BoNePLFtXu+TNhkyhwXQygZEgQAAAAAAAAEokS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642918"/>
            <a:ext cx="5500726" cy="918418"/>
          </a:xfrm>
        </p:spPr>
        <p:txBody>
          <a:bodyPr>
            <a:normAutofit fontScale="90000"/>
          </a:bodyPr>
          <a:lstStyle/>
          <a:p>
            <a:r>
              <a:rPr lang="es-BO" sz="3200" b="1" dirty="0" smtClean="0">
                <a:solidFill>
                  <a:schemeClr val="bg2">
                    <a:lumMod val="10000"/>
                  </a:schemeClr>
                </a:solidFill>
              </a:rPr>
              <a:t>OTROS USOS Y SISTEMAS PRODUCTIVOS </a:t>
            </a:r>
            <a:endParaRPr lang="es-ES" sz="3200" dirty="0">
              <a:solidFill>
                <a:schemeClr val="bg2">
                  <a:lumMod val="10000"/>
                </a:schemeClr>
              </a:solidFill>
            </a:endParaRPr>
          </a:p>
        </p:txBody>
      </p:sp>
      <p:sp>
        <p:nvSpPr>
          <p:cNvPr id="3" name="2 Marcador de contenido"/>
          <p:cNvSpPr>
            <a:spLocks noGrp="1"/>
          </p:cNvSpPr>
          <p:nvPr>
            <p:ph idx="1"/>
          </p:nvPr>
        </p:nvSpPr>
        <p:spPr/>
        <p:txBody>
          <a:bodyPr>
            <a:normAutofit fontScale="92500" lnSpcReduction="10000"/>
          </a:bodyPr>
          <a:lstStyle/>
          <a:p>
            <a:r>
              <a:rPr lang="es-BO" sz="2800" dirty="0" smtClean="0"/>
              <a:t>Cuando en la comunidad se propongan otro tipo de usos y sistemas productivos, las reglas básicas que se deben considerar en las propuestas, son:</a:t>
            </a:r>
            <a:endParaRPr lang="es-ES" sz="2800" dirty="0" smtClean="0"/>
          </a:p>
          <a:p>
            <a:r>
              <a:rPr lang="es-BO" sz="2800" dirty="0" smtClean="0"/>
              <a:t>Que el aprovechamiento del recurso no esté prohibido en la normativa vigente.</a:t>
            </a:r>
            <a:endParaRPr lang="es-ES" sz="2800" dirty="0" smtClean="0"/>
          </a:p>
          <a:p>
            <a:r>
              <a:rPr lang="es-BO" sz="2800" dirty="0" smtClean="0"/>
              <a:t>Planificar participativamente el aprovechamiento en base al potencial y considerando las limitaciones del recurso involucrado.</a:t>
            </a:r>
            <a:endParaRPr lang="es-ES" sz="2800" dirty="0" smtClean="0"/>
          </a:p>
          <a:p>
            <a:r>
              <a:rPr lang="es-BO" sz="2800" dirty="0" smtClean="0"/>
              <a:t>Velar por la sostenibilidad del recurso o medio y que sea atractivo desde el punto de vista social y económico.</a:t>
            </a:r>
            <a:endParaRPr lang="es-ES" sz="2800" dirty="0" smtClean="0"/>
          </a:p>
          <a:p>
            <a:endParaRPr lang="es-ES" dirty="0"/>
          </a:p>
        </p:txBody>
      </p:sp>
      <p:pic>
        <p:nvPicPr>
          <p:cNvPr id="4" name="3 Imagen" descr="logo abt.png"/>
          <p:cNvPicPr>
            <a:picLocks noChangeAspect="1"/>
          </p:cNvPicPr>
          <p:nvPr/>
        </p:nvPicPr>
        <p:blipFill>
          <a:blip r:embed="rId2" cstate="print"/>
          <a:stretch>
            <a:fillRect/>
          </a:stretch>
        </p:blipFill>
        <p:spPr>
          <a:xfrm>
            <a:off x="6163734" y="0"/>
            <a:ext cx="2980266" cy="16764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42918"/>
            <a:ext cx="4614866" cy="1000132"/>
          </a:xfrm>
        </p:spPr>
        <p:txBody>
          <a:bodyPr>
            <a:normAutofit fontScale="90000"/>
          </a:bodyPr>
          <a:lstStyle/>
          <a:p>
            <a:r>
              <a:rPr lang="es-ES" sz="3200" b="1" cap="small" dirty="0" smtClean="0">
                <a:solidFill>
                  <a:schemeClr val="bg2">
                    <a:lumMod val="10000"/>
                  </a:schemeClr>
                </a:solidFill>
              </a:rPr>
              <a:t/>
            </a:r>
            <a:br>
              <a:rPr lang="es-ES" sz="3200" b="1" cap="small" dirty="0" smtClean="0">
                <a:solidFill>
                  <a:schemeClr val="bg2">
                    <a:lumMod val="10000"/>
                  </a:schemeClr>
                </a:solidFill>
              </a:rPr>
            </a:br>
            <a:r>
              <a:rPr lang="es-ES" sz="3200" b="1" cap="small" dirty="0" smtClean="0">
                <a:solidFill>
                  <a:schemeClr val="bg2">
                    <a:lumMod val="10000"/>
                  </a:schemeClr>
                </a:solidFill>
              </a:rPr>
              <a:t/>
            </a:r>
            <a:br>
              <a:rPr lang="es-ES" sz="3200" b="1" cap="small" dirty="0" smtClean="0">
                <a:solidFill>
                  <a:schemeClr val="bg2">
                    <a:lumMod val="10000"/>
                  </a:schemeClr>
                </a:solidFill>
              </a:rPr>
            </a:br>
            <a:r>
              <a:rPr lang="es-ES" sz="3200" b="1" cap="small" dirty="0" smtClean="0">
                <a:solidFill>
                  <a:schemeClr val="bg2">
                    <a:lumMod val="10000"/>
                  </a:schemeClr>
                </a:solidFill>
              </a:rPr>
              <a:t>ELABORACIÓN DEL PGIBT</a:t>
            </a:r>
            <a:br>
              <a:rPr lang="es-ES" sz="3200" b="1" cap="small" dirty="0" smtClean="0">
                <a:solidFill>
                  <a:schemeClr val="bg2">
                    <a:lumMod val="10000"/>
                  </a:schemeClr>
                </a:solidFill>
              </a:rPr>
            </a:br>
            <a:endParaRPr lang="es-ES" sz="3200" dirty="0">
              <a:solidFill>
                <a:schemeClr val="bg2">
                  <a:lumMod val="10000"/>
                </a:schemeClr>
              </a:solidFill>
            </a:endParaRPr>
          </a:p>
        </p:txBody>
      </p:sp>
      <p:sp>
        <p:nvSpPr>
          <p:cNvPr id="3" name="2 Marcador de contenido"/>
          <p:cNvSpPr>
            <a:spLocks noGrp="1"/>
          </p:cNvSpPr>
          <p:nvPr>
            <p:ph idx="1"/>
          </p:nvPr>
        </p:nvSpPr>
        <p:spPr>
          <a:xfrm>
            <a:off x="457200" y="1935480"/>
            <a:ext cx="8229600" cy="3422346"/>
          </a:xfrm>
        </p:spPr>
        <p:txBody>
          <a:bodyPr/>
          <a:lstStyle/>
          <a:p>
            <a:r>
              <a:rPr lang="es-ES" dirty="0" smtClean="0"/>
              <a:t>El PGIBT será elaborado por profesionales competentes, habilitados por la ABT.</a:t>
            </a:r>
          </a:p>
          <a:p>
            <a:r>
              <a:rPr lang="es-ES" dirty="0" smtClean="0"/>
              <a:t>cada inicio de gestión, debe presentarse una ficha técnica resumen a manera de Plan Operativo de Gestión Integral (POGI)</a:t>
            </a:r>
          </a:p>
          <a:p>
            <a:r>
              <a:rPr lang="es-ES" dirty="0" smtClean="0"/>
              <a:t>Al finalizar la gestión, deberá presentarse un informe anual denominado IAPOGI </a:t>
            </a:r>
          </a:p>
          <a:p>
            <a:pPr>
              <a:buNone/>
            </a:pPr>
            <a:endParaRPr lang="es-ES" dirty="0"/>
          </a:p>
        </p:txBody>
      </p:sp>
      <p:pic>
        <p:nvPicPr>
          <p:cNvPr id="4" name="3 Imagen" descr="logo abt.png"/>
          <p:cNvPicPr>
            <a:picLocks noChangeAspect="1"/>
          </p:cNvPicPr>
          <p:nvPr/>
        </p:nvPicPr>
        <p:blipFill>
          <a:blip r:embed="rId2" cstate="print"/>
          <a:stretch>
            <a:fillRect/>
          </a:stretch>
        </p:blipFill>
        <p:spPr>
          <a:xfrm>
            <a:off x="6163734" y="0"/>
            <a:ext cx="2980266" cy="16764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642918"/>
            <a:ext cx="4114800" cy="632666"/>
          </a:xfrm>
        </p:spPr>
        <p:txBody>
          <a:bodyPr>
            <a:normAutofit/>
          </a:bodyPr>
          <a:lstStyle/>
          <a:p>
            <a:r>
              <a:rPr lang="es-BO" sz="3200" b="1" cap="small" dirty="0" smtClean="0">
                <a:solidFill>
                  <a:schemeClr val="bg2">
                    <a:lumMod val="10000"/>
                  </a:schemeClr>
                </a:solidFill>
              </a:rPr>
              <a:t>MONITOREO DEL PGIBT</a:t>
            </a:r>
            <a:endParaRPr lang="es-ES" sz="3200" dirty="0">
              <a:solidFill>
                <a:schemeClr val="bg2">
                  <a:lumMod val="10000"/>
                </a:schemeClr>
              </a:solidFill>
            </a:endParaRPr>
          </a:p>
        </p:txBody>
      </p:sp>
      <p:sp>
        <p:nvSpPr>
          <p:cNvPr id="3" name="2 Marcador de contenido"/>
          <p:cNvSpPr>
            <a:spLocks noGrp="1"/>
          </p:cNvSpPr>
          <p:nvPr>
            <p:ph idx="1"/>
          </p:nvPr>
        </p:nvSpPr>
        <p:spPr/>
        <p:txBody>
          <a:bodyPr/>
          <a:lstStyle/>
          <a:p>
            <a:r>
              <a:rPr lang="es-BO" dirty="0" smtClean="0"/>
              <a:t>El Plan deberá definir una estrategia y plan de monitoreo del bosque y los recursos aprovechados en las áreas intervenidas para asegurar la sostenibilidad del aprovechamiento de los recursos.</a:t>
            </a:r>
            <a:endParaRPr lang="es-ES" dirty="0" smtClean="0"/>
          </a:p>
          <a:p>
            <a:endParaRPr lang="es-ES" dirty="0"/>
          </a:p>
        </p:txBody>
      </p:sp>
      <p:pic>
        <p:nvPicPr>
          <p:cNvPr id="4" name="3 Imagen" descr="logo abt.png"/>
          <p:cNvPicPr>
            <a:picLocks noChangeAspect="1"/>
          </p:cNvPicPr>
          <p:nvPr/>
        </p:nvPicPr>
        <p:blipFill>
          <a:blip r:embed="rId2" cstate="print"/>
          <a:stretch>
            <a:fillRect/>
          </a:stretch>
        </p:blipFill>
        <p:spPr>
          <a:xfrm>
            <a:off x="6163734" y="0"/>
            <a:ext cx="2980266" cy="16764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57166"/>
            <a:ext cx="5972188" cy="1489922"/>
          </a:xfrm>
        </p:spPr>
        <p:txBody>
          <a:bodyPr>
            <a:normAutofit fontScale="90000"/>
          </a:bodyPr>
          <a:lstStyle/>
          <a:p>
            <a:r>
              <a:rPr lang="es-BO" sz="3200" b="1" cap="small" dirty="0" smtClean="0">
                <a:solidFill>
                  <a:schemeClr val="bg2">
                    <a:lumMod val="10000"/>
                  </a:schemeClr>
                </a:solidFill>
              </a:rPr>
              <a:t>VIGENCIA DEL PGIBT Y PERÍODOS DE REVISIÓN</a:t>
            </a:r>
            <a:r>
              <a:rPr lang="es-ES" sz="3200" b="1" cap="small" dirty="0" smtClean="0">
                <a:solidFill>
                  <a:schemeClr val="bg2">
                    <a:lumMod val="10000"/>
                  </a:schemeClr>
                </a:solidFill>
              </a:rPr>
              <a:t/>
            </a:r>
            <a:br>
              <a:rPr lang="es-ES" sz="3200" b="1" cap="small" dirty="0" smtClean="0">
                <a:solidFill>
                  <a:schemeClr val="bg2">
                    <a:lumMod val="10000"/>
                  </a:schemeClr>
                </a:solidFill>
              </a:rPr>
            </a:br>
            <a:endParaRPr lang="es-ES" sz="3200" dirty="0">
              <a:solidFill>
                <a:schemeClr val="bg2">
                  <a:lumMod val="10000"/>
                </a:schemeClr>
              </a:solidFill>
            </a:endParaRPr>
          </a:p>
        </p:txBody>
      </p:sp>
      <p:sp>
        <p:nvSpPr>
          <p:cNvPr id="3" name="2 Marcador de contenido"/>
          <p:cNvSpPr>
            <a:spLocks noGrp="1"/>
          </p:cNvSpPr>
          <p:nvPr>
            <p:ph idx="1"/>
          </p:nvPr>
        </p:nvSpPr>
        <p:spPr/>
        <p:txBody>
          <a:bodyPr/>
          <a:lstStyle/>
          <a:p>
            <a:r>
              <a:rPr lang="es-BO" dirty="0" smtClean="0"/>
              <a:t>El PGIBT tendrá una vigencia de 20 años, con evaluaciones participativas cada 5 años, debiendo ser actualizado cada 10 años, haciendo uso de la información de los Informes Anuales de Plan Operativo de Gestión Integral (IAPOGI).</a:t>
            </a:r>
            <a:endParaRPr lang="es-ES" dirty="0" smtClean="0"/>
          </a:p>
          <a:p>
            <a:pPr>
              <a:buNone/>
            </a:pPr>
            <a:endParaRPr lang="es-ES" dirty="0"/>
          </a:p>
        </p:txBody>
      </p:sp>
      <p:pic>
        <p:nvPicPr>
          <p:cNvPr id="4" name="3 Imagen" descr="logo abt.png"/>
          <p:cNvPicPr>
            <a:picLocks noChangeAspect="1"/>
          </p:cNvPicPr>
          <p:nvPr/>
        </p:nvPicPr>
        <p:blipFill>
          <a:blip r:embed="rId2" cstate="print"/>
          <a:stretch>
            <a:fillRect/>
          </a:stretch>
        </p:blipFill>
        <p:spPr>
          <a:xfrm>
            <a:off x="6163734" y="0"/>
            <a:ext cx="2980266" cy="16764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jpeg;base64,/9j/4AAQSkZJRgABAQAAAQABAAD/2wCEAAkGBxQSEhUTEBQWFRUXFxUYGBgWFRUVFxcVFRoXFhcXFhUYHCggGBolHRUXITEhJikrLi4uFx8zODMsNygtLisBCgoKDg0OGxAQGiwkICQsLCwsLCwsLC0sLSwsLCwsLCwsLCwsLC8sLCwsLCwsLSwsLCwsLCwsLCwsLywsLCwsLP/AABEIAMQBAQMBEQACEQEDEQH/xAAbAAABBQEBAAAAAAAAAAAAAAAEAAIDBQYBB//EAEUQAAEDAgMECAIGCAUDBQAAAAEAAhEDBBIhMQUiQVEGEzJhcYGRoQexQlJywdHwFCMzYoKSsuEVJDRzosPS8TVDY3TC/8QAGwEAAgMBAQEAAAAAAAAAAAAAAAIBAwQFBgf/xAA4EQACAQIEAwYEBQQCAwEAAAAAAQIDEQQSITEFQVETMmFxgbGRocHRFCIz4fA0QlJyBvEVIyRi/9oADAMBAAIRAxEAPwD1q4rhkSJlXpXMk5qJEy+BMQfZTkYirJu1ifrVFh85DUvQDEH2UqDFdVJ2sKlehxiD7IcAVVN7E3WqLDZyB98AYg+ynIxHWSex2negmIPshwBVk3axN1qiw+chqXoBiD7KVAV1knawmXwJiD7IyEKsm7WJutUWHzkNS9AMQfZSoCusk7WOMvgTEH2RkZCrJvYn61RYfOQ1b0NMQfZSoXFdVJ7Cp3ocYg+yHCwKqm7WJutUWGzkD74AxB9lORiOsk7WO074ExB9kZGCrJu1ibrVFh85DUvQDEH2UqArrJO1jtK8DjEFDhYFVTZL1qiw2cgdfgEiDl4KcgjrJcjtO9BMQfZDgSqybtYm61RYbOQ1L4AxB9lOQR1knaxxl8CYg+yMgKsm9ifrVFh85DVvQ0xB9lKgK6qTtYkt7gPmAREe6hxsNCakTKBwLaejfEp4FFfZAdDtBO9iiO5YJDQA3XaPknWxRPc7adr1Q9iYbhqQuK+v2j4p1sZ5bs7bdoIexMNw9IXgFz2j5fIJ1sUT3Fb9oIewR3D0heA3XaPknWxRPvDaHaHih7ER3LBIaAG77XomWxTPcVr2h5olsRDcOSl5X1+0fFOtiiW5237QQ9ghuHpC8Bue0fJOtiie5207XkolsTDcNSlxXVu0fEp1sZ5bj7XtDz+SHsTDcOSF4Bcdo/ngnWxRPvHKHaHih7ER3LBIaAG67XonWxRPcI2Z9Ly+9JMtocw9IaAPaQyb4lPAprbIEoDeCd7FEdw+FWXgN0N4+SdbFM9ztoN71Q9ghuGwlLivrjePinWxRLc7bDeCHsTHcPhVlwDcjePl8gnWxTPc5bjeCl7ER3D4VZeQusXvdIGWWZyCnOkL2MpPRBdDY8EFzvQfeUjq9EXRw1tWwwWbe/1SZ2XdlEa/Z9M5lvufxR2kiHQg+QwbMYDIkef4qe0kL+Hgtjj7HkfVCqA6PRlTeW7muJcCBz4equjJPYyVKcovVEduN4JnsJHcPhVl4DcjePknWxTPc7aDe8ih7BDcNhIXFfWG8fEqxFEtx1sN4efyUPYmG4dCQuALgbx/PBWLYplucoDeHih7ER3LCFWXgV0N70TrYpnuT7NHa8vvSzLaPMOSF4JtAZDzTQKauyBqI3gnZVHcOSFwFcje9Ey2Kp7nbYbyGENwxKWgFYbx8U6KZbjrcbwQ9gjuGpC4CuBvHy+SdbFMtxWrCXABRJ2RME3LQvKFqBmcz7Khzubo00twhIWCQBDdXAptLnECAdTExwTRi5OyEqTUI3ZQ0umluW03SRjfgLZbiYZwhxE9mc55Zq54aWv8uZVjYO3jv4GipvDhLSCDxBkeqoaa3Niaauhygk4ROqAK+42aAcVPLm3h5clbGpyZnnQV7xIAnKrAdwN4+SZbFMtztqN7yQyYbhiUtAKo3j4lOil7jrcbw8/kh7BHcNSFwDcDeKdbFMtxURvDxQ9gjuHJC4DuRveiZFU9ybZ47Xl96WZZR5hiUuBr4ZDzTRKqvIHojeCZlUdwxIWglwN70TorluK2G8hhHcLSFgFVGZ8U6KnudoDeCGEdwxKWglcbx8kyK5blvYWuBufaOv4Kicrs2UqeVeIUkLRIAjr1cLXOPAE+imKu0hZyyxcuh5rYXB2jdPFdx6tjHvawEgOwwADHDOY/uuhL/wBcUo9TjwvXm3N8mxUbOmbKzJYyXXWFxwtlzeuLcJMSRGUKLvPPy+hKinTp6by+o2826yzvD+iAtpAxVpycDuZa09l0cvxR2TnC0tw7dUqrcFZc0entMiQuedk6gBIAB2hSjfH8Xh9by+XgnhLkU1YcysuBvFXoyS3O2w3vJDCO4UkLAKqMz4lOip7jqA3ghkx3C0pYB1xvFMiqW5yiN4IYR3DUhaCXA3k6K5bk1iNfL70sh6XMKSlwPd6BTErqENIZhMytbhcJSwFrjNMhJbioDNDCO4VCUcDqjMpkVvc7RGYQwW4XCUsGUKc1R3Z+gRJ2iEI3mW6oNgkAJAEdzSxsc0/SBHqIUxdmmLOOaLj1PD61Ora1i2SypTJEjLzHMEHzBXUTUlc4DUqcrPRoOttvEUqNF7RhpVm1Q4dqMeNwI0PGNFDgrt9UMqrtGL2Tv87m0tth2F/UNxTc4mQX0wQ0F377CMQmOBAPqskqlSmsr+J0I0aFaWdeqNkFmN4kAJAHHNkQdCgDOM4g6tJb/KYn2WlPQwSVnYntxmhhHcJhKOB1BmfEpitrUdQG8EMI7hUJSwErDeKZFb3FSGYQwW4XCUsBa4zTISW5JaDXy+9RIamEpS0huRopQkyKmMwpK1uEqCwHrDNShHuKiM0MFuEKBwaoMypK3uKkMwglbhKgc7aftPL7lE+6TT75ZKk1CQAkAMrVQxpc4wBmSpinJ2QspKKuzI7RfY7SxMDorMaS1w3XQJMA6Pb3fJaYxqUmuhhnKjiE+qMDV2NUFFlcQ5j3lgg72IOLILe8jKJ1WvOrtdDn9nLKpcnoQ2F7UtqoqU5a9hggyJ5scOR5IlFTVmRCcqcsy3R7bs+6FWkyq3R7WuHdiAMe65cllbR34SUoqS5hCgYSAEgDOUjLqh4Go/2MfctC2Rin3mEUBmhkR3Jqjw0FziGgakkADxJUDlDX6TWgcQbinrwdi9xKfK+hS5xvuEbP21b1HAU69Nx5B7Z9DmoaaJjJN6MuISloNVGZUoR7ipjMIIW4SoLAesM1KEe4+2GvkoY0CdQWEdcaKUJMjpjMKRUTwlHIaozUoRoVIZoYImhQOQPGZTCMVMZqARPCgciJh0jhCndC7O5aseCARxVD0Nad1ccgkSAAduWZrW9Wk0wXMIHjwT05ZZJlVennpuKPPug2xJq1KtR2F9DG3qtH4iwtl37u8fEj12VamyXPmczDUU25Seqvp6E9L/0+1/8Auf8AXKP75+X0Bfo0/wDb6kXxCaytdU2UAHVSMJw/SM7s++fIdymgnGH5gxbVSraGr2PQ9l2nU0adLXAxrZ54QBKwylmk2dWnHJBR6IKSjiQAJtS76qmSO0cmjm46fj5KYq7FnLKrlXQt8DQ3kBPjxV5ksT0hmoYIpelFG3rDq61MVCNM3NwE97Tr3Lk43i8cNLJT1l8l5/Y3UcB26vPRfMwd30PGtKoR3PE/8h+Cz0P+RParD1X2f3Gq8GW9OXx+6+xU3PRu4b/7YeObCD7GD7LqUuM4Op/fbzTXz1XzOfU4ZiYf238n/wBP5BOy9u3tmYaamAfQqtc5nkD2f4SFtjVo1e7JPyaM+WtT3TXmmbrYvTe3rj9a4UH8Q9wDD9l5yPgYPipcGh1Vi99DTUHB0FpBBzBBBBHMEapC1BMJRyGqM1KEY6gNUMaJKoHGVEIWQ1gzUkE0KBiKoM1IrFTGaARLCgYhcM1IrEwZoBE0KBiF4zUiskt6xYeYOo5d4SyjceEraFgxwIkGQqjQOQAkAVW2Ng0a++5pFQDdexxY/uGIajuMhW06so6X0KK1CFRXa1MJ/gdX9EpOLq+dxhdTgQwdaW4wMMg8Z0zla+1WZrTY5n4eXZxeu9mumpu9j9HqFsS6m0l51e8lzz/EdPKFjnVlPc6lLDwp91Fqqy4SAOEoAo6IdVf1tQQB2GfVHM/vFXJW0Mzbk7k9QZqRWDX1z1bCRqch4nj5arDxDFfh6Dkt3ovP9tzRhaPa1EntzMy48T4krxWrfieh2QJ/iTD2Q93e2lUI8nYYK1fgqi7zivOUU/he5R+Jg9rvyi7fGx2ltGm4hslrjo17XUyfAPAnyUTwdaMc9rpc4tSS87N29QjiacnlvZ9Gmn6XtcLWU0HnO3/9TV+2fkF9A4Z/SU/I8fjv6mfmbL4UbQJNW3JloAqMHLPC8DuMtPrzWmquYtB8j0iFSaiKoM1IrO0woZMR6BjjgghnGjNBFiVBJE8ZoIYypVawFz3BrRqXEADzKN9iG0tWZ+/6cW7DFMPqnm0YW/zOz9AVcqEnuUSxcFtqVR6f5/6fL/dz/oT/AIfxKfxn/wCfn+xcbH6W0Kzg0zScdA+IJ5B4y9YVcqUol1PEQk7bGlhVGkieM0ECaM0AWFJsAKp7mmKsgT/FaeNzc93Iugls8pHEKcrsLnV7BdKs12bXA+BBSjJ3HoJEgBIAhuLpjO25rfEj2HFSk2Q2luV9Xa7nZUGF3775a3yGp9kyh1K3U6BdvdzAfuu/4k9x+75qHGw0Z3IqjMLyODpcPH6Q+/zKaLuhJqzGPGaYrM/tytL8PBo9zn8oXlONV89dU1tFfN6+1jtcPpZaebr7IoNr7TbbsDnAmTAA4nXU6aLJgcDUxc3GDtbVtluKxcMNFSlrfZF/0esGXlBtenUcA6QQ5glrmmCDDs8xqupLgOXR1NfL9zNT4iprMo/MZtTZLqMF0OaTke/wOhXMxWCqYXVu6el17M10q8aunMAWEvPONuH/ADFb7bvmvoPDv6Sn/qjx+N/qJ+bND8Lf9af9l/8AUxaandEod89dhUGwjeM0EHGhBKHIJEoA6AgAa82pRpZVarGHkXCf5dUyi3shJVIR3ZQbY6aUWN/UHrXnTJzWt73EgT4D2VsaMnvoUVMVBL8urMHtLaVW4dirPLjwGjW/ZboFpjFR2ME5ym7yYImEEgAzZ+zH1iA0BrT9N+TR58fJY8RxDDYd5ak0n0+/T1saqOCr1leEXbry/f0PWtk2ppUWMNQ1S0RjPHw7hoNcgqnNT/MtmdCEHBZXyCXBQMdpNzCGyUrsj2ndknqaR3z2nfUb/wBx4eqWMebHnLkhtC3axoa3QfmSnuVWOOtWEyWieeh9Qi5Njv6NGj6g/jJ+cqNAu+oZZSBBcXHmYn2SSRbB3IdtfsjmRLqYyJGRe0HMIhuE+6QUrGm3NrBPOJPqVZcpsiYhQScwA5HNADKwdhgb0ZtnUEd/EcPNFtSb6WHk8Shu2rItcx9apicXcyT6rwNao6lSU3zbZ6SEckVHoB31jTrNDarcQBB1IMjLIjxKuwmMq4Weem/NcmVYjDU68cs0X2ytrMt6TaNGiGsboA88cySSJJJMrqPjs3q4a+f7GaPD4xVovTyB9pbTfWjFAA0A0nmeZXNxWNqYnvaJcka6VCNPYBWMtPNtsH/MVv8Acf8A1FfQ8B/S0/8AWPseOxf68/8AZ+5q/hNRm6qu+rSjzc9v/aVdV2Iw6/Mz1ZUmwY4KAOQgBKQEFAGC6X9KXl7qFu4ta0lr3tMOc4ahp4NGmWvhrqpUla7OfiMQ75YmOWgxk1K1e7ssce/CY9dFnq4zD0u/OK9Vf4bl9PDVqncg36O3x2CmbGqxLg1g5ucB8pXPnxzCRdotyfgn9bGyHCMS1eSUV4v7XC7XYbXa1Q77EH3z+S5+J/5DUhpGlb/a/tp7m2jwSEtZVL/6299fYKuLSnRaDTYHPc5rG45dvOMSe4CTlGi5seIYnFzaqVGopNvLpouXrtrc3vBYfDRTpwTk2kr66v7b6WDaVhigOdUqOP7zmgnkGMgfNYPxEm7UoJX8Lv4u7v8AA2dirXnJv1svgrIOdt2nZVOqrVQHmCacOdGLTE4DCwxnryldnAYPG4eDqLb/AA5vy6P3MGKxOGnNQb169PPwNZRrB4DmmQfzC7NGtCtBTg9GYqkHCTjLc5WrOa0lglxybyBPE9wVtrip2OWdsKY1lxzc46knUqSCYqAOBAD1ICY6DKVomLsxbY/ZfxU/62pYblk+6JWFQwqAEEAPUgC7RdFN8a4T75fesmNk44ebW9mXYdJ1Y36mU6p31T6FeL7Kp/i/gzv549RirJEgBIA6gDzPap/XVf8Acqf1FfRcEv8A5qf+sfZHjMS//dP/AGfueg/Cq26sVnVBhdULAwOEEtaHEkA97vZU1MZQlUVNTTfS5poYerGDm4tI9CVhYNcoA4gDikCC+rYKVR41ax7vNoJUpXdhZO0Wzxiea6BxRIA0vR2vNIt4tOXgcx7yvFf8gw6hiVU5SXzWj+Vj1XBa2eg4c4v5PVfO5YWOynVDLm9bU8JazuYDk3x1K56nUqXp4aLUfDd+Mn9L2XI35Ix/NVab+S8l9d3zCrnYzmEPfRgt0dhBIn94aJalLF0oNSUlF763XyuNF0ZyTVrr4lZtc4Qx50ZVY53c0ywnyxz5KcAs0p01vKEkvPRpetrC4p5VGb/tkm/Lb5XubDonbg46h1ENHdlJ+YW/gtKLzVHutF7sqxs3pEpOk3w+ZXuX3JrllN0OqMwSd1oBwvnKQ0agwvSSxKpU23yRxpYPtKm+4bsC5wuwHR2nc4D8PkF5jg2KcavZS2l7/uvodnH0k4Z1y9jQhepOOPQAxyAEEAPQAxyAGbSfNA8w6n/W1Il+Ydu8CVOINKAEEAPQAxyAECoewLcxQXzyOyPTsSkgSAOoAzezdgOFy+rWDS3E5zBMyXOJBI7h7nuXoMXxaMsJCjRbvZKXLRK3z9vM4+H4dKOIlVqWtdtebf0NICRmNeHjwXn7tax35efI7Fk9GbZumeq+gxvbU8099BrkxBxACQAPtGljpVG/WY8erSFMXZoWavFo8YC6BxTqALTo3Ww1oOjhHpn8gfVcPj9FTwuf/Fp+j0fujrcGq5cRl/yTXqtV9T17ZVak6mOpgAcOIPf39/FU4KpQnSSo7LlzXn9+Z1K0ZqX5zI/FTZt1WZRFs176YL+sYzUuOHAS0doDe8JXSoyir3OdioTkll2A7TYzqNnSZcmajg4Ppk4iGEnCCR+6QD/ZeY4xTp0q6q0naTd7Lqv7l01+Z1+H55Uezqq6+nT4E2xNsusmPbUY6rTAlr2kYmtaDPWBxkwIzEzGiswWMpXeXSUmvy7LNto7Pfo7W8iK1KcUlLWK587eK8OqvcIudvuumNc3Km4AgCRPLFOaw8Qxdec3SnpZ6pa/F8zThadPKqkdb8yC1dD2Hk5vzCxYeTjWg1/kvcvqq8JLwZsAvennB6AGOQAmoAegBjkAQXjSabmjjh/4uB+4qOYX0CVIDSgBBAD0AMcgBNUAUjqdpJzIgkRv8PIrzcqfC7tXaty/N9mdVSxltk/gBXlenGGi2BxcdT3CdAsOKr4fLkw8bLnJ7vwV9Uupoo06t81V+nICXPNIkAJAF9snZgGGo8yciBwHEE8yvScN4ZBKNeo7vRpcl92crFYttunHTky6XfOcMcgDiAEgBIA8d2zadVXq0/qvdH2Tm32IW+DvFM41SOWbQGmEJrGphqMPJw9Jg+yzY2l2uHqQ6xftoaMLU7OvCXRo29OoWmWkg8wYK+bQnKDzRdn4HunFPRhZ2xXiOsPo2fWJWv8A8hibWzv5fYp/D0v8QN7iTJJJOpOZWNycndu7LkraIHvabHMcKsYIl0kgQM8yOGWitw86kKidLvbLnvpp4ldaMJQaqbcx9B0tBALRGQIggcJHDLhwRiKUqVVwm7tb+e4UpqcFKK05BVjTxVGD94egzPsE+EpupXhFdV8tX8kRXllpyfga4L3R54egBjkAJqAIr2+pURirVGUwdC9zWg+EnNCTexDaW7OWt3TqjFReyo3mxwcPUFDVtwTT1RVbS6WWluSKlZpcNWsmo4HkcOQPjCZQkxJVYR3ZSVfibbgw2jWd37g9sSbsn1K/xEejH23xJtXHfZVp95a1w/4uJ9kOkyViI8zT7L2pRuBioVG1ANcJzH2mnNvmEjTW5bGSlsw9QMMcgBNUAYsmc18+vm16nprW0OKAEgBIASANZs39lT+yPkvb4D+lp/6r2OBif1ZebDFsKBjkAcQAkAJAHn/xGssNVlYaPbhP2maexH8q1UJaWOfjIWkpdTIq8xnCUWvoF7am7BXy2Ss2j6EndCSgMrUg4QRPdjeye7Ewgjx9jodWExCo1M0oqS5ppP4X5lNek6kLJtPwbXsR0q9tTECjdVauWGnXOOiHAyHOqDdLAROcnulemjUwMV28cqt00flbr6HIca/6TUnfrqvj0/lids/SMnieZOpPic15OrUdScpvm2ztwjkio9Cz6MvY99WDLqeFpHIvBPrAXoODYNxXbyW+kfLm/ojmY7EJvso8t/saILvnOHoAY5AFT0l28yzomo/NxyYyYL3fcBqT95CmMczEqTUFc8V2ntGpcVHVazsTz6AcGtHBo5LSkkrIwSbk7svdh9HHkF9VzqbXCCxpLXPbrD40b3fJefx/HIU24UEpNc3svLr7eZ18JwqU1mquy6c359P5sWFXotbhwYS9riJDcYBI5hpEwsP/AJnHxjmlHTq4uxr/APGYRvKnr0uOd0cY2k9lJxa58DG4BxwjPAIjIwqlxmrOtGpUjdR5LRX2u99h3w2nGlKFN2cub106cilr9Eqw7LmO8y0+hEe67FPj+Gl3lJel/b7HOnweuu60/l/PiCU9n3VBwqMZUY5ujqeZHm2cu5bqfEsJV0jUXrp72MksFiaerg/TX2PSehfTH9JPUXIwXAGWWEVQNYB0eOI46jiBdKKtmjqh6dW7yy0ZaX3SuzpPwPrsxAwQ3E+D3lgIChQk+Q7qwWlyzsbtlVofSe17Do5pkf8AnuStW3GTTV0Zm6snscQWmJMEAkEcM14bEYOrSm4uLtydnax6KnXhOKd0RCg46Nd/KVUqFV7QfwY7qQW7XxO1bdzQC5pE6SIU1MPVpJOcWr9SI1ITdou5EqRxIA1eyj+qZ4L23Dv6Wn5HBxX60vMNW0zjHIA4gBIA46YMaxlOk8JQBhOl23KVe3azMVm1BiYQZYWhzXyYgjOMlppQcZX5GDEVozhbncxq0GI47RAWubDZ20adZs03A82nJw8W/kL5ti8HXw8n2sbePJ+v8Z7rD4mlWj+R+nP4BayGgSAOOcAJJgDUnIeqlRcnZK7BtJXZmttdJ2gFluZdxfwH2eZ79PFei4fwOUmp4hWX+PN+fReG/kcXGcVilloO768l5dfbzNT8Mdmvp276tSQazg4TqWNEBxnmS4+EHivR1LXsuRzKCajd8zZBIXj0AQ3GKDgw4uGKY84zCAPMOknRraNzW6yq2m7g3BVaGNbyaHkHvJiSre0pwWrsZJUqs3ewtmdEXW9QOuSxzgJaxpLg08C4kAE8gPHkuDxviLiuwp8934dPXn4eZ1OGYH83a1OWy8evpyNbsINNdmPTOJ+tGS4fDlB4mOf08+R18S5dm7Gd2t0JunX9Su5zepNU1etLxIZOIMDe1iAAaOGQzXs61amsPLNtZ3+B5uOGqOumuqd/UZRqPrmk/C0Na8uO8S5pDXswObGTpdz4FeSnCnhVUhduTilto7tPMnfayO5GU8Q4Tskk776rRqzVt9TSbDt21KzWvzGZjnHD88lRw+jCrXUZ7au3U0YibhTbRlNobHv3bReS2oGiqSH5ii23BJAB7MYMsOs969jiKdB4aUWlbK+XO30POU3X/Eppvf5X+xdVaYcIcJHf+cl4SnUnTalB2Z6icIzVpK6POdr7NNvULD2dWHm38RoV7/A4yOKpKa35ro/t0PIYrDSw9TI9uT6r+bll0N6QmzrgknqXkCo3u4PA+s33EjktM45kVUp5H4HtrHggEGQQCCNCDoQs5vGlAFB0hqS9reTZ9T/ZeX45UvVjDor/ABf7HX4fG0HLq/b/ALKlcQ3iQBqdjn9UzwPzK9pwx3wsPL6s4WL/AFpfzkHreZhjkAcQAkAJAGU6V9FevJrUIFT6TTkHxxB4O9j3K6lVy6MyV8PneaO5h6+zKzDD6NQH7DvYgQfJaVOL5mF05rRplTf1SBhgjnII+aiUlyGjBrVlc2pBkGCOIMEearaurMsTs7plvs3bNwXsY2qTic1ueF2pA1IJXLxfDsGqcqkqa0Tel1svBo34fG4lzjBTerS5P3N1eB2B/VzjwuwwJOKDhgcc4XjMPldWCmrq6v5X1PTVs3Zyy72dvOxmKXRXaNyR1jHAc6zw0D+DMj+Ve/pUqFD9OKXkvqeTn29bvtvzf0NZsD4dUqRD7l3XOGYYBFMHvBzf5wO5NKo3sNCglq9TZteDOEgwYy4EcFRCpGd8rvZ29TVKLjuhwTij0AMcgCj6Rg7nLe9cl5zjybdPpr8dDqcOatLroZvalOo5kUnQZE5wSOQPDgsHDa2Hp1s2JjdW052flzLcfSr1KVqDs7+V158iDY9vWZPWukZQC7EQec8Fp4vicHWy/h42a3aVl8P2KOG0MVSzdvK65K92aqps25e0b3WNyI/WSDyOaqng8bUgtcy5fm+5qVajF7WfkBHYtVpJ6oyYkgAkxpJGqzzweLsoyi7Lbnby1HjVo3umrsYKFRhBwPaRmDhcI9lSqdanK6jJNeD+xZmhJWun6j9obZqFh61+6BLoAEgc4HstLxOKxTVC+7tbRX8ylwo0Iuo9kr9SjtNssqPDAHAnSQIPoclqxXA8Rh6Tqtppb2v9UZMPxajWqKmk03tf/sPr2lGsx1O4aXNIlpbAcx40c0nTInx4qjhmPWEnJtNprl1/lzRjcJ+Iil0MnddCLntW4Fdk8C1rx3OY46+BK9fhMbSxNPPHTz6nnMRg6lGWV6m26B1LynTFvdW7w1vYqF1PJv1XNLpIHAicsuCsnleqY1HOllkjWlIXmJu9tUa1Z4p1WuIOECYnDluz2hlqF5Ti2GxHbyqODy6We6tbw29Tr4LEUXBQUlfoOXHOgJAGi2HcMNNjA9uLeOHEMUBxzwzML2XCr/hIX8fdnBxjXbP09i1XRMwxyAOIASAEgDoQA+VADXFADQ0cgpAD21Uw0XRxhvrr7ArmcWqZMLLxsvv8jVgo5qy8NTMSvH3tqdw2dN0weefqvoMZZkn1PNNWdhV6mFrncgT6BJWn2dOU+ibGpxzSUerK3YH7PPi4/ILmcE0w+vOT+hrx/wCr5JfUswuwYSv2jfFuJmbCRuP1BORg8uS4+OxsoOVHWLfdlyfy06c+ptw+HUrT3XNfz4kLdrE0sWWJpaHDuJzI8VVHireG7R96LSkvC+68/kx3g0quXk07FlWoteMLhIXYrUadaOWaujFCpKDvF2ZmNpW/V1HNGmo8D+SPJeNx2H7CvKC23Xk/40d3D1e0pqT35gqxlxa7I2waO64YmcuLfD8F0sDxGWH/ACS1j815fYzV8Oqmq3NDT2zRInrAPGQfdd6PEcNJXzr10MLw1VcgW96Q02j9Xvn0b5k6+SzYji9KCtT/ADP5fzyLKeDm+9oZm8uXVSXVDM5RwjkByXn6uIqVZ9pJ68vDy6HQjTjGOVLQBo2NNhxNYAef4clbW4hia0MlSba6ffqU0sFQpSzQgkw6javeJY0kaZc1VSwtaqr04totnWhB2k7Fvb3NO0pzcPawuJMEyeAgAZnTgvV8JwdSjRyyWrd/I4uOxNOU730AK/Ty2HZbVf3hrQP+TgfZddUJHNeMgtkyh6UdMjXoOp2zX0y7JznYZwcQ0g5E6TylNGg07sqni1JWSaPPqdCXYSPHwViTuUtqxq9s3Lm2tEU3OaS0GWkgw0ARI8fZedwWDhUx2IlOKai9LrS7d/ZfM7GKxU4YWjGMmm1rbwVvdmTqVXO7TnO+04u+a70KcId1JeSscuU5S7zb83cK2RWq0KrK1EQ5hkTkDzae4iQfFWOLluIpqDuj1ql05tCAXudTyE4mEgHlLZlZ3RkjYsVTZY2HSC2ruw0a9Nzjo2YcfBroJSOLW5dGcZbMsVAwkAJAHQgB6AGOQBFVuGszcY+fopjFy2EnUjDvMpdt3wqBobORJM+g+ZXB/wCQXgqcHzu/hp9To8KnGo5SXKy/nwKleZOwa3Zr5psP7o9sl7jAzz4aD8EefxCtVkvE5teoG0XzxEDxOSr4nUUMLO/NW+I2Ei5Vo28zLZxOcDKeU8J8yvHfmsnrZafH7nd0vYuejz3kmScAEAd5zy/PFd/gk60sybeVKy8/57o5vEIwVrLVkO1w4HAapeTnhwjIc8lm4kqsJdm6rnfXLZafD7FuEcJLMoZfG5R3l42kwve7C2PXkAOJXMoUKteXZ0ldv28fA1VqsKUc83ov5oa/Y+0GXFJlWnOFwBgiCO4j8jkve5XHRnm4zjPVC2tYda3LtDTv7lzeJYH8TC8e8tvHwNmFxHZS12f8uZh7SCQRBGoK8hKLi3GSs0dxNNXQ1KAkAJACQBNa2zqjsLR4ngBzKvw+HqYieSC+y8WV1asacc0jUUqbaLI+i0Ek+GZJXtcNh40Kapx5fN9Tg1qrnJzkeQbTvnV6r6r9XHIcm/RaO4BdeMcqscGc3OTkwZSKJAEVeQJBAPMqGTHcLuquIMGoawD5k/MLNh6HZyqS/wApX+SX0L69bOoL/GKXzYMymBoAFqsUNtj0EFftB+YHL5lVyZbTWlwQfnxSlh7J0A2266tv1hmpTdgcTq4RLXHvIyPe0rPONmbqM3KOppUhaJAHQgB6ABr24DBPHgOZTQhmdiurUUI3M/VqFxlxklbUklZHMlJyd2THY9R7BUZBmcpg5HvyK8vxzB1q9ZThqkrW59T0XCakKdG0ubv9CBux65y6s+ZaPvXBXD8U3bI/l9zq/iKX+QW11SgWtcdBmJkQSTHivZcLw0oYSMKm6v7nmsfX/wDpco7aFvc0W1accCAQeXEFJi8NGvTdKX/TNNCs4SU4mbfSdTc6mcy4AADOTILSvJSpVMPOdCWrkrac9VZnbU41YqouX21L7ZVAsphrtcye6eC9Pw7DyoYdQnvq/icjFVFUqOUdgwMEzAk8Yz9VrUIqWZLXqUZna19Dzv4j9HSS65a+GBvYI3Q7jBGmLw1ETmArMNRpU82SKTer8TPi5VJ2cndLTyMns3pXc24Y2m8Qw5AtBxN+o46lvv3rTLVWZki3F3R6t0X6TUr1ks3ajRv0yc294+s3v9YWeUXE3U6imiwvrFlTtDPmNf7rBisDRxK/Oteq3/f1NdHETpd3boU9bYjx2CHex98vdcKtwStHuNSXwf2+Z0YY+m+8rfMrFxjcT21m+pmxsjSZAz81qoYOtXV6cbrrdFVSvTp6SZY22wyf2jo7m5n1K6tDgcnrVlbwX3/Yx1OIL+xfEure3awYWCB8/E8V3qGHp0Y5aasjm1KkqjvJlT0wr4LSsebQ3+chvyJWmkrzRmxErU2eULcckSAEgBr2giDmEAnY6EAdQAkAVNy6XO8flkqnuXx2IlAxvfhJWircM+tTY7+RxH/UVVXZGjDbs9MVJrEgDoQA5AGdv7nrHk8BkPDn5rbThlRzK1TPK/IHTlRs7WlhY1vIALlzd5NndpxyxSJUo5mekH7b+Efet+G7hycZ+r6Bex6k04+qSPLX71XWVpF2GleFuhU3z/8ANDufTH9K8di5uXElblKH0PQ0VbCej+poQvWHGHoAguqDajXMqNDmuBa4HQg5EFBDV9GeWXNEbKq1adSn1rKgmk/LNokFjp5SJjuMZiNUJpo59Wm4uxS9FL+lQr9ZVlsA4HNk4XHuGZykJlbmLdrVHpXRnplSu3GmdypJwg6VGjQt5OjVvpPDNOFtVsbaVXNo9zQ16waHZiQ0uic4g5xyyWbEVOzpSn0TfyNNKOaaj4oyC8Ej0ha7Arw8s+sMvEf2ldngtfJWdN7S91+3sYMfTzQUly9jQNXqjjj0AZX4iVItQPrVWD0Dnf8A5CuoL8xlxbtT9Tzdazmlcb10mIjwVeZl2RHRfu5D3RnZHZoPYZAKsKjqAEgBIApXHNUmk4gDZ/Cl3+beOdB3s+mq6uxfh+96HqyoNgkAdCAA9r18LMI1dl5cfwVtGN5X6GfEzyxt1KNaznhGz6WKqwfvA+QzPySVJWg2W0Y5qiRsFzDtiQBmukP7UfZHzct+G7nqcrG/qeh3Yb83DuB9J/FRiFswwj1aAg/FVB5vB91blyw9CjNmqJ+P1NCFiOoPQAxyAK/bWyKd1TwVWh0EObPBw8M4Oh7ipjLK7iVIKaseP32zGm+dbgGi3GGw76JwgmJOYJ0zzkLUrPY57TjoyHa9i22uAwOL2tLHEgw4ZyRI0dlr3hS1ZkJ3CulO0qVxWZUpOfiiHvdiB4BoEmRAnTnxUNRta2hKlK929QjbznW3VihdVH4gSQXh8REEcgZPoslTh2Ek7unH4W9i+GNxEVZTfxv7itKFevbVK7rlwwYt2SJwiTiLSImcsk1LAYam80KaT8vqyKmMrz/LKbfr9g/4bbZq06po9qiQXOBP7M/WZ4kiW+fjdKGbbcWnVyb7Hq7XSJGhWc3p31RjviU79TSH/wAhPowj71fh92Y8Z3V5nnxWo55Sqk0iQBdU2wB5DzVyM7OoIEgDjkAUqpNIkAbH4V/6x3+w/wDrpqur3S7D9/0PWFQbRIA61AFDtKtjqHkMh5f3lbKUbROZXnmmwVWFRa9HaU1C76rfc/8AgrPiXaNjZgo3m30NGsJ1BIAzfSP9qPsD5uW7Ddz1OXjf1F5fcCtKuHGebCPMkK2cb28zPTllv5DbXts+035hTPusin315o0YWE6o9ADHIATUAZH4g9F/0lnXUQOuYII+vT4jxGZHmOSenK2jKK1PMrrc8223sZ1sWBzmuDwSC2eETr4jNaWrGJO5PtGxt221J9Kriquw4m4gdRLpaM2wcs0NKwXdwfYGyv0mr1ePBul0xJMQIAnv9kJXBuwPd2xp1XUsYID8JMw0wYk+HtmoAtNr7OfYvY6lWOJwdmBhIiJyky0z7KWrEJ3NV8NOkxcTa13Eky6k5xkk6upknXi4eY5KipHma6FT+1+hYfEw7lH7T/k38U2H3YmN2RglqMAJXs5MgwkcSyM7bhezNjh28530sIAEwYJl08MlFrEuV0WIqtFvGH6UTxxROId2g8E3MS+hF/hxwzOcNMRlvRlinXPkjMRlJWWTYc0Ol2NrScMQc5jPMfgi5NiI2AIyf2sQG6e03XjkO9FwSKT9By7W9gx4Yyw69rnCqLyR2zMy1r5cHNBEQBi0M8UAa/4Y0GCu8tOI4HiYg608vDiq6uxfh+96HpSpNh1QAys6GuI1AJ9AU0dWkLN2i2ZzCt1zlWOEKbhY0HRtu448cUegH4lYsS/zI6WCX5G/Et1mNokAZ3pEP1jfsj5lbcN3X5nLxvfXkVULRcyWJbQb7PtN+aWfdY9PvrzRogsJ1B6kBjkAIKAHhAHhXSd5dd15OQq1GtHBrWuIAaOA7lqjsjnzX5mTdE9nU61ctqjE0MLokgTLRnH2injqyuWgFti1bSr1GMkBriBnmB4+ah7krYHp24LHOzyw+6AJdl2gq1qbHEw5zWmDnHchbg9gzb9kLW4igXNwhj2mZLXaggxzCmS5ERb3Nv08qmpQtHu1cC4xpLmMJjuzVVDdl+L1jExeFaTCLCgCehdFgIaBnrrmO/Pv4KGgvYZVqF0cANAMgOakDrq5IAMZRBgYgBpvaoAkN6/XLUOyaBLhxOWaixNyI13AZHs4iMhq4ZoaBblT+kuw4Z+jhmBiw/VxawqjRYX6U6SZzcWk5DVuiAsbL4Y3LnXVQGI6pxgADPHTzyVdXYvw/e9D0xUms//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data:image/jpeg;base64,/9j/4AAQSkZJRgABAQAAAQABAAD/2wCEAAkGBxQSEhUTEBQWFRUXFxUYGBgWFRUVFxcVFRoXFhcXFhUYHCggGBolHRUXITEhJikrLi4uFx8zODMsNygtLisBCgoKDg0OGxAQGiwkICQsLCwsLCwsLC0sLSwsLCwsLCwsLCwsLC8sLCwsLCwsLSwsLCwsLCwsLCwsLywsLCwsLP/AABEIAMQBAQMBEQACEQEDEQH/xAAbAAABBQEBAAAAAAAAAAAAAAAEAAIDBQYBB//EAEUQAAEDAgMECAIGCAUDBQAAAAEAAhEDBBIhMQUiQVEGEzJhcYGRoQexQlJywdHwFCMzYoKSsuEVJDRzosPS8TVDY3TC/8QAGwEAAgMBAQEAAAAAAAAAAAAAAAIBAwQFBgf/xAA4EQACAQIEAwYEBQQCAwEAAAAAAQIDEQQSITEFQVETMmFxgbGRocHRFCIz4fA0QlJyBvEVIyRi/9oADAMBAAIRAxEAPwD1q4rhkSJlXpXMk5qJEy+BMQfZTkYirJu1ifrVFh85DUvQDEH2UqDFdVJ2sKlehxiD7IcAVVN7E3WqLDZyB98AYg+ynIxHWSex2negmIPshwBVk3axN1qiw+chqXoBiD7KVAV1knawmXwJiD7IyEKsm7WJutUWHzkNS9AMQfZSoCusk7WOMvgTEH2RkZCrJvYn61RYfOQ1b0NMQfZSoXFdVJ7Cp3ocYg+yHCwKqm7WJutUWGzkD74AxB9lORiOsk7WO074ExB9kZGCrJu1ibrVFh85DUvQDEH2UqArrJO1jtK8DjEFDhYFVTZL1qiw2cgdfgEiDl4KcgjrJcjtO9BMQfZDgSqybtYm61RYbOQ1L4AxB9lOQR1knaxxl8CYg+yMgKsm9ifrVFh85DVvQ0xB9lKgK6qTtYkt7gPmAREe6hxsNCakTKBwLaejfEp4FFfZAdDtBO9iiO5YJDQA3XaPknWxRPc7adr1Q9iYbhqQuK+v2j4p1sZ5bs7bdoIexMNw9IXgFz2j5fIJ1sUT3Fb9oIewR3D0heA3XaPknWxRPvDaHaHih7ER3LBIaAG77XomWxTPcVr2h5olsRDcOSl5X1+0fFOtiiW5237QQ9ghuHpC8Bue0fJOtiie5207XkolsTDcNSlxXVu0fEp1sZ5bj7XtDz+SHsTDcOSF4Bcdo/ngnWxRPvHKHaHih7ER3LBIaAG67XonWxRPcI2Z9Ly+9JMtocw9IaAPaQyb4lPAprbIEoDeCd7FEdw+FWXgN0N4+SdbFM9ztoN71Q9ghuGwlLivrjePinWxRLc7bDeCHsTHcPhVlwDcjePl8gnWxTPc5bjeCl7ER3D4VZeQusXvdIGWWZyCnOkL2MpPRBdDY8EFzvQfeUjq9EXRw1tWwwWbe/1SZ2XdlEa/Z9M5lvufxR2kiHQg+QwbMYDIkef4qe0kL+Hgtjj7HkfVCqA6PRlTeW7muJcCBz4equjJPYyVKcovVEduN4JnsJHcPhVl4DcjePknWxTPc7aDe8ih7BDcNhIXFfWG8fEqxFEtx1sN4efyUPYmG4dCQuALgbx/PBWLYplucoDeHih7ER3LCFWXgV0N70TrYpnuT7NHa8vvSzLaPMOSF4JtAZDzTQKauyBqI3gnZVHcOSFwFcje9Ey2Kp7nbYbyGENwxKWgFYbx8U6KZbjrcbwQ9gjuGpC4CuBvHy+SdbFMtxWrCXABRJ2RME3LQvKFqBmcz7Khzubo00twhIWCQBDdXAptLnECAdTExwTRi5OyEqTUI3ZQ0umluW03SRjfgLZbiYZwhxE9mc55Zq54aWv8uZVjYO3jv4GipvDhLSCDxBkeqoaa3Niaauhygk4ROqAK+42aAcVPLm3h5clbGpyZnnQV7xIAnKrAdwN4+SZbFMtztqN7yQyYbhiUtAKo3j4lOil7jrcbw8/kh7BHcNSFwDcDeKdbFMtxURvDxQ9gjuHJC4DuRveiZFU9ybZ47Xl96WZZR5hiUuBr4ZDzTRKqvIHojeCZlUdwxIWglwN70TorluK2G8hhHcLSFgFVGZ8U6KnudoDeCGEdwxKWglcbx8kyK5blvYWuBufaOv4Kicrs2UqeVeIUkLRIAjr1cLXOPAE+imKu0hZyyxcuh5rYXB2jdPFdx6tjHvawEgOwwADHDOY/uuhL/wBcUo9TjwvXm3N8mxUbOmbKzJYyXXWFxwtlzeuLcJMSRGUKLvPPy+hKinTp6by+o2826yzvD+iAtpAxVpycDuZa09l0cvxR2TnC0tw7dUqrcFZc0entMiQuedk6gBIAB2hSjfH8Xh9by+XgnhLkU1YcysuBvFXoyS3O2w3vJDCO4UkLAKqMz4lOip7jqA3ghkx3C0pYB1xvFMiqW5yiN4IYR3DUhaCXA3k6K5bk1iNfL70sh6XMKSlwPd6BTErqENIZhMytbhcJSwFrjNMhJbioDNDCO4VCUcDqjMpkVvc7RGYQwW4XCUsGUKc1R3Z+gRJ2iEI3mW6oNgkAJAEdzSxsc0/SBHqIUxdmmLOOaLj1PD61Ora1i2SypTJEjLzHMEHzBXUTUlc4DUqcrPRoOttvEUqNF7RhpVm1Q4dqMeNwI0PGNFDgrt9UMqrtGL2Tv87m0tth2F/UNxTc4mQX0wQ0F377CMQmOBAPqskqlSmsr+J0I0aFaWdeqNkFmN4kAJAHHNkQdCgDOM4g6tJb/KYn2WlPQwSVnYntxmhhHcJhKOB1BmfEpitrUdQG8EMI7hUJSwErDeKZFb3FSGYQwW4XCUsBa4zTISW5JaDXy+9RIamEpS0huRopQkyKmMwpK1uEqCwHrDNShHuKiM0MFuEKBwaoMypK3uKkMwglbhKgc7aftPL7lE+6TT75ZKk1CQAkAMrVQxpc4wBmSpinJ2QspKKuzI7RfY7SxMDorMaS1w3XQJMA6Pb3fJaYxqUmuhhnKjiE+qMDV2NUFFlcQ5j3lgg72IOLILe8jKJ1WvOrtdDn9nLKpcnoQ2F7UtqoqU5a9hggyJ5scOR5IlFTVmRCcqcsy3R7bs+6FWkyq3R7WuHdiAMe65cllbR34SUoqS5hCgYSAEgDOUjLqh4Go/2MfctC2Rin3mEUBmhkR3Jqjw0FziGgakkADxJUDlDX6TWgcQbinrwdi9xKfK+hS5xvuEbP21b1HAU69Nx5B7Z9DmoaaJjJN6MuISloNVGZUoR7ipjMIIW4SoLAesM1KEe4+2GvkoY0CdQWEdcaKUJMjpjMKRUTwlHIaozUoRoVIZoYImhQOQPGZTCMVMZqARPCgciJh0jhCndC7O5aseCARxVD0Nad1ccgkSAAduWZrW9Wk0wXMIHjwT05ZZJlVennpuKPPug2xJq1KtR2F9DG3qtH4iwtl37u8fEj12VamyXPmczDUU25Seqvp6E9L/0+1/8Auf8AXKP75+X0Bfo0/wDb6kXxCaytdU2UAHVSMJw/SM7s++fIdymgnGH5gxbVSraGr2PQ9l2nU0adLXAxrZ54QBKwylmk2dWnHJBR6IKSjiQAJtS76qmSO0cmjm46fj5KYq7FnLKrlXQt8DQ3kBPjxV5ksT0hmoYIpelFG3rDq61MVCNM3NwE97Tr3Lk43i8cNLJT1l8l5/Y3UcB26vPRfMwd30PGtKoR3PE/8h+Cz0P+RParD1X2f3Gq8GW9OXx+6+xU3PRu4b/7YeObCD7GD7LqUuM4Op/fbzTXz1XzOfU4ZiYf238n/wBP5BOy9u3tmYaamAfQqtc5nkD2f4SFtjVo1e7JPyaM+WtT3TXmmbrYvTe3rj9a4UH8Q9wDD9l5yPgYPipcGh1Vi99DTUHB0FpBBzBBBBHMEapC1BMJRyGqM1KEY6gNUMaJKoHGVEIWQ1gzUkE0KBiKoM1IrFTGaARLCgYhcM1IrEwZoBE0KBiF4zUiskt6xYeYOo5d4SyjceEraFgxwIkGQqjQOQAkAVW2Ng0a++5pFQDdexxY/uGIajuMhW06so6X0KK1CFRXa1MJ/gdX9EpOLq+dxhdTgQwdaW4wMMg8Z0zla+1WZrTY5n4eXZxeu9mumpu9j9HqFsS6m0l51e8lzz/EdPKFjnVlPc6lLDwp91Fqqy4SAOEoAo6IdVf1tQQB2GfVHM/vFXJW0Mzbk7k9QZqRWDX1z1bCRqch4nj5arDxDFfh6Dkt3ovP9tzRhaPa1EntzMy48T4krxWrfieh2QJ/iTD2Q93e2lUI8nYYK1fgqi7zivOUU/he5R+Jg9rvyi7fGx2ltGm4hslrjo17XUyfAPAnyUTwdaMc9rpc4tSS87N29QjiacnlvZ9Gmn6XtcLWU0HnO3/9TV+2fkF9A4Z/SU/I8fjv6mfmbL4UbQJNW3JloAqMHLPC8DuMtPrzWmquYtB8j0iFSaiKoM1IrO0woZMR6BjjgghnGjNBFiVBJE8ZoIYypVawFz3BrRqXEADzKN9iG0tWZ+/6cW7DFMPqnm0YW/zOz9AVcqEnuUSxcFtqVR6f5/6fL/dz/oT/AIfxKfxn/wCfn+xcbH6W0Kzg0zScdA+IJ5B4y9YVcqUol1PEQk7bGlhVGkieM0ECaM0AWFJsAKp7mmKsgT/FaeNzc93Iugls8pHEKcrsLnV7BdKs12bXA+BBSjJ3HoJEgBIAhuLpjO25rfEj2HFSk2Q2luV9Xa7nZUGF3775a3yGp9kyh1K3U6BdvdzAfuu/4k9x+75qHGw0Z3IqjMLyODpcPH6Q+/zKaLuhJqzGPGaYrM/tytL8PBo9zn8oXlONV89dU1tFfN6+1jtcPpZaebr7IoNr7TbbsDnAmTAA4nXU6aLJgcDUxc3GDtbVtluKxcMNFSlrfZF/0esGXlBtenUcA6QQ5glrmmCDDs8xqupLgOXR1NfL9zNT4iprMo/MZtTZLqMF0OaTke/wOhXMxWCqYXVu6el17M10q8aunMAWEvPONuH/ADFb7bvmvoPDv6Sn/qjx+N/qJ+bND8Lf9af9l/8AUxaandEod89dhUGwjeM0EHGhBKHIJEoA6AgAa82pRpZVarGHkXCf5dUyi3shJVIR3ZQbY6aUWN/UHrXnTJzWt73EgT4D2VsaMnvoUVMVBL8urMHtLaVW4dirPLjwGjW/ZboFpjFR2ME5ym7yYImEEgAzZ+zH1iA0BrT9N+TR58fJY8RxDDYd5ak0n0+/T1saqOCr1leEXbry/f0PWtk2ppUWMNQ1S0RjPHw7hoNcgqnNT/MtmdCEHBZXyCXBQMdpNzCGyUrsj2ndknqaR3z2nfUb/wBx4eqWMebHnLkhtC3axoa3QfmSnuVWOOtWEyWieeh9Qi5Njv6NGj6g/jJ+cqNAu+oZZSBBcXHmYn2SSRbB3IdtfsjmRLqYyJGRe0HMIhuE+6QUrGm3NrBPOJPqVZcpsiYhQScwA5HNADKwdhgb0ZtnUEd/EcPNFtSb6WHk8Shu2rItcx9apicXcyT6rwNao6lSU3zbZ6SEckVHoB31jTrNDarcQBB1IMjLIjxKuwmMq4Weem/NcmVYjDU68cs0X2ytrMt6TaNGiGsboA88cySSJJJMrqPjs3q4a+f7GaPD4xVovTyB9pbTfWjFAA0A0nmeZXNxWNqYnvaJcka6VCNPYBWMtPNtsH/MVv8Acf8A1FfQ8B/S0/8AWPseOxf68/8AZ+5q/hNRm6qu+rSjzc9v/aVdV2Iw6/Mz1ZUmwY4KAOQgBKQEFAGC6X9KXl7qFu4ta0lr3tMOc4ahp4NGmWvhrqpUla7OfiMQ75YmOWgxk1K1e7ssce/CY9dFnq4zD0u/OK9Vf4bl9PDVqncg36O3x2CmbGqxLg1g5ucB8pXPnxzCRdotyfgn9bGyHCMS1eSUV4v7XC7XYbXa1Q77EH3z+S5+J/5DUhpGlb/a/tp7m2jwSEtZVL/6299fYKuLSnRaDTYHPc5rG45dvOMSe4CTlGi5seIYnFzaqVGopNvLpouXrtrc3vBYfDRTpwTk2kr66v7b6WDaVhigOdUqOP7zmgnkGMgfNYPxEm7UoJX8Lv4u7v8AA2dirXnJv1svgrIOdt2nZVOqrVQHmCacOdGLTE4DCwxnryldnAYPG4eDqLb/AA5vy6P3MGKxOGnNQb169PPwNZRrB4DmmQfzC7NGtCtBTg9GYqkHCTjLc5WrOa0lglxybyBPE9wVtrip2OWdsKY1lxzc46knUqSCYqAOBAD1ICY6DKVomLsxbY/ZfxU/62pYblk+6JWFQwqAEEAPUgC7RdFN8a4T75fesmNk44ebW9mXYdJ1Y36mU6p31T6FeL7Kp/i/gzv549RirJEgBIA6gDzPap/XVf8Acqf1FfRcEv8A5qf+sfZHjMS//dP/AGfueg/Cq26sVnVBhdULAwOEEtaHEkA97vZU1MZQlUVNTTfS5poYerGDm4tI9CVhYNcoA4gDikCC+rYKVR41ax7vNoJUpXdhZO0Wzxiea6BxRIA0vR2vNIt4tOXgcx7yvFf8gw6hiVU5SXzWj+Vj1XBa2eg4c4v5PVfO5YWOynVDLm9bU8JazuYDk3x1K56nUqXp4aLUfDd+Mn9L2XI35Ix/NVab+S8l9d3zCrnYzmEPfRgt0dhBIn94aJalLF0oNSUlF763XyuNF0ZyTVrr4lZtc4Qx50ZVY53c0ywnyxz5KcAs0p01vKEkvPRpetrC4p5VGb/tkm/Lb5XubDonbg46h1ENHdlJ+YW/gtKLzVHutF7sqxs3pEpOk3w+ZXuX3JrllN0OqMwSd1oBwvnKQ0agwvSSxKpU23yRxpYPtKm+4bsC5wuwHR2nc4D8PkF5jg2KcavZS2l7/uvodnH0k4Z1y9jQhepOOPQAxyAEEAPQAxyAGbSfNA8w6n/W1Il+Ydu8CVOINKAEEAPQAxyAECoewLcxQXzyOyPTsSkgSAOoAzezdgOFy+rWDS3E5zBMyXOJBI7h7nuXoMXxaMsJCjRbvZKXLRK3z9vM4+H4dKOIlVqWtdtebf0NICRmNeHjwXn7tax35efI7Fk9GbZumeq+gxvbU8099BrkxBxACQAPtGljpVG/WY8erSFMXZoWavFo8YC6BxTqALTo3Ww1oOjhHpn8gfVcPj9FTwuf/Fp+j0fujrcGq5cRl/yTXqtV9T17ZVak6mOpgAcOIPf39/FU4KpQnSSo7LlzXn9+Z1K0ZqX5zI/FTZt1WZRFs176YL+sYzUuOHAS0doDe8JXSoyir3OdioTkll2A7TYzqNnSZcmajg4Ppk4iGEnCCR+6QD/ZeY4xTp0q6q0naTd7Lqv7l01+Z1+H55Uezqq6+nT4E2xNsusmPbUY6rTAlr2kYmtaDPWBxkwIzEzGiswWMpXeXSUmvy7LNto7Pfo7W8iK1KcUlLWK587eK8OqvcIudvuumNc3Km4AgCRPLFOaw8Qxdec3SnpZ6pa/F8zThadPKqkdb8yC1dD2Hk5vzCxYeTjWg1/kvcvqq8JLwZsAvennB6AGOQAmoAegBjkAQXjSabmjjh/4uB+4qOYX0CVIDSgBBAD0AMcgBNUAUjqdpJzIgkRv8PIrzcqfC7tXaty/N9mdVSxltk/gBXlenGGi2BxcdT3CdAsOKr4fLkw8bLnJ7vwV9Uupoo06t81V+nICXPNIkAJAF9snZgGGo8yciBwHEE8yvScN4ZBKNeo7vRpcl92crFYttunHTky6XfOcMcgDiAEgBIA8d2zadVXq0/qvdH2Tm32IW+DvFM41SOWbQGmEJrGphqMPJw9Jg+yzY2l2uHqQ6xftoaMLU7OvCXRo29OoWmWkg8wYK+bQnKDzRdn4HunFPRhZ2xXiOsPo2fWJWv8A8hibWzv5fYp/D0v8QN7iTJJJOpOZWNycndu7LkraIHvabHMcKsYIl0kgQM8yOGWitw86kKidLvbLnvpp4ldaMJQaqbcx9B0tBALRGQIggcJHDLhwRiKUqVVwm7tb+e4UpqcFKK05BVjTxVGD94egzPsE+EpupXhFdV8tX8kRXllpyfga4L3R54egBjkAJqAIr2+pURirVGUwdC9zWg+EnNCTexDaW7OWt3TqjFReyo3mxwcPUFDVtwTT1RVbS6WWluSKlZpcNWsmo4HkcOQPjCZQkxJVYR3ZSVfibbgw2jWd37g9sSbsn1K/xEejH23xJtXHfZVp95a1w/4uJ9kOkyViI8zT7L2pRuBioVG1ANcJzH2mnNvmEjTW5bGSlsw9QMMcgBNUAYsmc18+vm16nprW0OKAEgBIASANZs39lT+yPkvb4D+lp/6r2OBif1ZebDFsKBjkAcQAkAJAHn/xGssNVlYaPbhP2maexH8q1UJaWOfjIWkpdTIq8xnCUWvoF7am7BXy2Ss2j6EndCSgMrUg4QRPdjeye7Ewgjx9jodWExCo1M0oqS5ppP4X5lNek6kLJtPwbXsR0q9tTECjdVauWGnXOOiHAyHOqDdLAROcnulemjUwMV28cqt00flbr6HIca/6TUnfrqvj0/lids/SMnieZOpPic15OrUdScpvm2ztwjkio9Cz6MvY99WDLqeFpHIvBPrAXoODYNxXbyW+kfLm/ojmY7EJvso8t/saILvnOHoAY5AFT0l28yzomo/NxyYyYL3fcBqT95CmMczEqTUFc8V2ntGpcVHVazsTz6AcGtHBo5LSkkrIwSbk7svdh9HHkF9VzqbXCCxpLXPbrD40b3fJefx/HIU24UEpNc3svLr7eZ18JwqU1mquy6c359P5sWFXotbhwYS9riJDcYBI5hpEwsP/AJnHxjmlHTq4uxr/APGYRvKnr0uOd0cY2k9lJxa58DG4BxwjPAIjIwqlxmrOtGpUjdR5LRX2u99h3w2nGlKFN2cub106cilr9Eqw7LmO8y0+hEe67FPj+Gl3lJel/b7HOnweuu60/l/PiCU9n3VBwqMZUY5ujqeZHm2cu5bqfEsJV0jUXrp72MksFiaerg/TX2PSehfTH9JPUXIwXAGWWEVQNYB0eOI46jiBdKKtmjqh6dW7yy0ZaX3SuzpPwPrsxAwQ3E+D3lgIChQk+Q7qwWlyzsbtlVofSe17Do5pkf8AnuStW3GTTV0Zm6snscQWmJMEAkEcM14bEYOrSm4uLtydnax6KnXhOKd0RCg46Nd/KVUqFV7QfwY7qQW7XxO1bdzQC5pE6SIU1MPVpJOcWr9SI1ITdou5EqRxIA1eyj+qZ4L23Dv6Wn5HBxX60vMNW0zjHIA4gBIA46YMaxlOk8JQBhOl23KVe3azMVm1BiYQZYWhzXyYgjOMlppQcZX5GDEVozhbncxq0GI47RAWubDZ20adZs03A82nJw8W/kL5ti8HXw8n2sbePJ+v8Z7rD4mlWj+R+nP4BayGgSAOOcAJJgDUnIeqlRcnZK7BtJXZmttdJ2gFluZdxfwH2eZ79PFei4fwOUmp4hWX+PN+fReG/kcXGcVilloO768l5dfbzNT8Mdmvp276tSQazg4TqWNEBxnmS4+EHivR1LXsuRzKCajd8zZBIXj0AQ3GKDgw4uGKY84zCAPMOknRraNzW6yq2m7g3BVaGNbyaHkHvJiSre0pwWrsZJUqs3ewtmdEXW9QOuSxzgJaxpLg08C4kAE8gPHkuDxviLiuwp8934dPXn4eZ1OGYH83a1OWy8evpyNbsINNdmPTOJ+tGS4fDlB4mOf08+R18S5dm7Gd2t0JunX9Su5zepNU1etLxIZOIMDe1iAAaOGQzXs61amsPLNtZ3+B5uOGqOumuqd/UZRqPrmk/C0Na8uO8S5pDXswObGTpdz4FeSnCnhVUhduTilto7tPMnfayO5GU8Q4Tskk776rRqzVt9TSbDt21KzWvzGZjnHD88lRw+jCrXUZ7au3U0YibhTbRlNobHv3bReS2oGiqSH5ii23BJAB7MYMsOs969jiKdB4aUWlbK+XO30POU3X/Eppvf5X+xdVaYcIcJHf+cl4SnUnTalB2Z6icIzVpK6POdr7NNvULD2dWHm38RoV7/A4yOKpKa35ro/t0PIYrDSw9TI9uT6r+bll0N6QmzrgknqXkCo3u4PA+s33EjktM45kVUp5H4HtrHggEGQQCCNCDoQs5vGlAFB0hqS9reTZ9T/ZeX45UvVjDor/ABf7HX4fG0HLq/b/ALKlcQ3iQBqdjn9UzwPzK9pwx3wsPL6s4WL/AFpfzkHreZhjkAcQAkAJAGU6V9FevJrUIFT6TTkHxxB4O9j3K6lVy6MyV8PneaO5h6+zKzDD6NQH7DvYgQfJaVOL5mF05rRplTf1SBhgjnII+aiUlyGjBrVlc2pBkGCOIMEearaurMsTs7plvs3bNwXsY2qTic1ueF2pA1IJXLxfDsGqcqkqa0Tel1svBo34fG4lzjBTerS5P3N1eB2B/VzjwuwwJOKDhgcc4XjMPldWCmrq6v5X1PTVs3Zyy72dvOxmKXRXaNyR1jHAc6zw0D+DMj+Ve/pUqFD9OKXkvqeTn29bvtvzf0NZsD4dUqRD7l3XOGYYBFMHvBzf5wO5NKo3sNCglq9TZteDOEgwYy4EcFRCpGd8rvZ29TVKLjuhwTij0AMcgCj6Rg7nLe9cl5zjybdPpr8dDqcOatLroZvalOo5kUnQZE5wSOQPDgsHDa2Hp1s2JjdW052flzLcfSr1KVqDs7+V158iDY9vWZPWukZQC7EQec8Fp4vicHWy/h42a3aVl8P2KOG0MVSzdvK65K92aqps25e0b3WNyI/WSDyOaqng8bUgtcy5fm+5qVajF7WfkBHYtVpJ6oyYkgAkxpJGqzzweLsoyi7Lbnby1HjVo3umrsYKFRhBwPaRmDhcI9lSqdanK6jJNeD+xZmhJWun6j9obZqFh61+6BLoAEgc4HstLxOKxTVC+7tbRX8ylwo0Iuo9kr9SjtNssqPDAHAnSQIPoclqxXA8Rh6Tqtppb2v9UZMPxajWqKmk03tf/sPr2lGsx1O4aXNIlpbAcx40c0nTInx4qjhmPWEnJtNprl1/lzRjcJ+Iil0MnddCLntW4Fdk8C1rx3OY46+BK9fhMbSxNPPHTz6nnMRg6lGWV6m26B1LynTFvdW7w1vYqF1PJv1XNLpIHAicsuCsnleqY1HOllkjWlIXmJu9tUa1Z4p1WuIOECYnDluz2hlqF5Ti2GxHbyqODy6We6tbw29Tr4LEUXBQUlfoOXHOgJAGi2HcMNNjA9uLeOHEMUBxzwzML2XCr/hIX8fdnBxjXbP09i1XRMwxyAOIASAEgDoQA+VADXFADQ0cgpAD21Uw0XRxhvrr7ArmcWqZMLLxsvv8jVgo5qy8NTMSvH3tqdw2dN0weefqvoMZZkn1PNNWdhV6mFrncgT6BJWn2dOU+ibGpxzSUerK3YH7PPi4/ILmcE0w+vOT+hrx/wCr5JfUswuwYSv2jfFuJmbCRuP1BORg8uS4+OxsoOVHWLfdlyfy06c+ptw+HUrT3XNfz4kLdrE0sWWJpaHDuJzI8VVHireG7R96LSkvC+68/kx3g0quXk07FlWoteMLhIXYrUadaOWaujFCpKDvF2ZmNpW/V1HNGmo8D+SPJeNx2H7CvKC23Xk/40d3D1e0pqT35gqxlxa7I2waO64YmcuLfD8F0sDxGWH/ACS1j815fYzV8Oqmq3NDT2zRInrAPGQfdd6PEcNJXzr10MLw1VcgW96Q02j9Xvn0b5k6+SzYji9KCtT/ADP5fzyLKeDm+9oZm8uXVSXVDM5RwjkByXn6uIqVZ9pJ68vDy6HQjTjGOVLQBo2NNhxNYAef4clbW4hia0MlSba6ffqU0sFQpSzQgkw6javeJY0kaZc1VSwtaqr04totnWhB2k7Fvb3NO0pzcPawuJMEyeAgAZnTgvV8JwdSjRyyWrd/I4uOxNOU730AK/Ty2HZbVf3hrQP+TgfZddUJHNeMgtkyh6UdMjXoOp2zX0y7JznYZwcQ0g5E6TylNGg07sqni1JWSaPPqdCXYSPHwViTuUtqxq9s3Lm2tEU3OaS0GWkgw0ARI8fZedwWDhUx2IlOKai9LrS7d/ZfM7GKxU4YWjGMmm1rbwVvdmTqVXO7TnO+04u+a70KcId1JeSscuU5S7zb83cK2RWq0KrK1EQ5hkTkDzae4iQfFWOLluIpqDuj1ql05tCAXudTyE4mEgHlLZlZ3RkjYsVTZY2HSC2ruw0a9Nzjo2YcfBroJSOLW5dGcZbMsVAwkAJAHQgB6AGOQBFVuGszcY+fopjFy2EnUjDvMpdt3wqBobORJM+g+ZXB/wCQXgqcHzu/hp9To8KnGo5SXKy/nwKleZOwa3Zr5psP7o9sl7jAzz4aD8EefxCtVkvE5teoG0XzxEDxOSr4nUUMLO/NW+I2Ei5Vo28zLZxOcDKeU8J8yvHfmsnrZafH7nd0vYuejz3kmScAEAd5zy/PFd/gk60sybeVKy8/57o5vEIwVrLVkO1w4HAapeTnhwjIc8lm4kqsJdm6rnfXLZafD7FuEcJLMoZfG5R3l42kwve7C2PXkAOJXMoUKteXZ0ldv28fA1VqsKUc83ov5oa/Y+0GXFJlWnOFwBgiCO4j8jkve5XHRnm4zjPVC2tYda3LtDTv7lzeJYH8TC8e8tvHwNmFxHZS12f8uZh7SCQRBGoK8hKLi3GSs0dxNNXQ1KAkAJACQBNa2zqjsLR4ngBzKvw+HqYieSC+y8WV1asacc0jUUqbaLI+i0Ek+GZJXtcNh40Kapx5fN9Tg1qrnJzkeQbTvnV6r6r9XHIcm/RaO4BdeMcqscGc3OTkwZSKJAEVeQJBAPMqGTHcLuquIMGoawD5k/MLNh6HZyqS/wApX+SX0L69bOoL/GKXzYMymBoAFqsUNtj0EFftB+YHL5lVyZbTWlwQfnxSlh7J0A2266tv1hmpTdgcTq4RLXHvIyPe0rPONmbqM3KOppUhaJAHQgB6ABr24DBPHgOZTQhmdiurUUI3M/VqFxlxklbUklZHMlJyd2THY9R7BUZBmcpg5HvyK8vxzB1q9ZThqkrW59T0XCakKdG0ubv9CBux65y6s+ZaPvXBXD8U3bI/l9zq/iKX+QW11SgWtcdBmJkQSTHivZcLw0oYSMKm6v7nmsfX/wDpco7aFvc0W1accCAQeXEFJi8NGvTdKX/TNNCs4SU4mbfSdTc6mcy4AADOTILSvJSpVMPOdCWrkrac9VZnbU41YqouX21L7ZVAsphrtcye6eC9Pw7DyoYdQnvq/icjFVFUqOUdgwMEzAk8Yz9VrUIqWZLXqUZna19Dzv4j9HSS65a+GBvYI3Q7jBGmLw1ETmArMNRpU82SKTer8TPi5VJ2cndLTyMns3pXc24Y2m8Qw5AtBxN+o46lvv3rTLVWZki3F3R6t0X6TUr1ks3ajRv0yc294+s3v9YWeUXE3U6imiwvrFlTtDPmNf7rBisDRxK/Oteq3/f1NdHETpd3boU9bYjx2CHex98vdcKtwStHuNSXwf2+Z0YY+m+8rfMrFxjcT21m+pmxsjSZAz81qoYOtXV6cbrrdFVSvTp6SZY22wyf2jo7m5n1K6tDgcnrVlbwX3/Yx1OIL+xfEure3awYWCB8/E8V3qGHp0Y5aasjm1KkqjvJlT0wr4LSsebQ3+chvyJWmkrzRmxErU2eULcckSAEgBr2giDmEAnY6EAdQAkAVNy6XO8flkqnuXx2IlAxvfhJWircM+tTY7+RxH/UVVXZGjDbs9MVJrEgDoQA5AGdv7nrHk8BkPDn5rbThlRzK1TPK/IHTlRs7WlhY1vIALlzd5NndpxyxSJUo5mekH7b+Efet+G7hycZ+r6Bex6k04+qSPLX71XWVpF2GleFuhU3z/8ANDufTH9K8di5uXElblKH0PQ0VbCej+poQvWHGHoAguqDajXMqNDmuBa4HQg5EFBDV9GeWXNEbKq1adSn1rKgmk/LNokFjp5SJjuMZiNUJpo59Wm4uxS9FL+lQr9ZVlsA4HNk4XHuGZykJlbmLdrVHpXRnplSu3GmdypJwg6VGjQt5OjVvpPDNOFtVsbaVXNo9zQ16waHZiQ0uic4g5xyyWbEVOzpSn0TfyNNKOaaj4oyC8Ej0ha7Arw8s+sMvEf2ldngtfJWdN7S91+3sYMfTzQUly9jQNXqjjj0AZX4iVItQPrVWD0Dnf8A5CuoL8xlxbtT9Tzdazmlcb10mIjwVeZl2RHRfu5D3RnZHZoPYZAKsKjqAEgBIApXHNUmk4gDZ/Cl3+beOdB3s+mq6uxfh+96HqyoNgkAdCAA9r18LMI1dl5cfwVtGN5X6GfEzyxt1KNaznhGz6WKqwfvA+QzPySVJWg2W0Y5qiRsFzDtiQBmukP7UfZHzct+G7nqcrG/qeh3Yb83DuB9J/FRiFswwj1aAg/FVB5vB91blyw9CjNmqJ+P1NCFiOoPQAxyAK/bWyKd1TwVWh0EObPBw8M4Oh7ipjLK7iVIKaseP32zGm+dbgGi3GGw76JwgmJOYJ0zzkLUrPY57TjoyHa9i22uAwOL2tLHEgw4ZyRI0dlr3hS1ZkJ3CulO0qVxWZUpOfiiHvdiB4BoEmRAnTnxUNRta2hKlK929QjbznW3VihdVH4gSQXh8REEcgZPoslTh2Ek7unH4W9i+GNxEVZTfxv7itKFevbVK7rlwwYt2SJwiTiLSImcsk1LAYam80KaT8vqyKmMrz/LKbfr9g/4bbZq06po9qiQXOBP7M/WZ4kiW+fjdKGbbcWnVyb7Hq7XSJGhWc3p31RjviU79TSH/wAhPowj71fh92Y8Z3V5nnxWo55Sqk0iQBdU2wB5DzVyM7OoIEgDjkAUqpNIkAbH4V/6x3+w/wDrpqur3S7D9/0PWFQbRIA61AFDtKtjqHkMh5f3lbKUbROZXnmmwVWFRa9HaU1C76rfc/8AgrPiXaNjZgo3m30NGsJ1BIAzfSP9qPsD5uW7Ddz1OXjf1F5fcCtKuHGebCPMkK2cb28zPTllv5DbXts+035hTPusin315o0YWE6o9ADHIATUAZH4g9F/0lnXUQOuYII+vT4jxGZHmOSenK2jKK1PMrrc8223sZ1sWBzmuDwSC2eETr4jNaWrGJO5PtGxt221J9Kriquw4m4gdRLpaM2wcs0NKwXdwfYGyv0mr1ePBul0xJMQIAnv9kJXBuwPd2xp1XUsYID8JMw0wYk+HtmoAtNr7OfYvY6lWOJwdmBhIiJyky0z7KWrEJ3NV8NOkxcTa13Eky6k5xkk6upknXi4eY5KipHma6FT+1+hYfEw7lH7T/k38U2H3YmN2RglqMAJXs5MgwkcSyM7bhezNjh28530sIAEwYJl08MlFrEuV0WIqtFvGH6UTxxROId2g8E3MS+hF/hxwzOcNMRlvRlinXPkjMRlJWWTYc0Ol2NrScMQc5jPMfgi5NiI2AIyf2sQG6e03XjkO9FwSKT9By7W9gx4Yyw69rnCqLyR2zMy1r5cHNBEQBi0M8UAa/4Y0GCu8tOI4HiYg608vDiq6uxfh+96HpSpNh1QAys6GuI1AJ9AU0dWkLN2i2ZzCt1zlWOEKbhY0HRtu448cUegH4lYsS/zI6WCX5G/Et1mNokAZ3pEP1jfsj5lbcN3X5nLxvfXkVULRcyWJbQb7PtN+aWfdY9PvrzRogsJ1B6kBjkAIKAHhAHhXSd5dd15OQq1GtHBrWuIAaOA7lqjsjnzX5mTdE9nU61ctqjE0MLokgTLRnH2injqyuWgFti1bSr1GMkBriBnmB4+ah7krYHp24LHOzyw+6AJdl2gq1qbHEw5zWmDnHchbg9gzb9kLW4igXNwhj2mZLXaggxzCmS5ERb3Nv08qmpQtHu1cC4xpLmMJjuzVVDdl+L1jExeFaTCLCgCehdFgIaBnrrmO/Pv4KGgvYZVqF0cANAMgOakDrq5IAMZRBgYgBpvaoAkN6/XLUOyaBLhxOWaixNyI13AZHs4iMhq4ZoaBblT+kuw4Z+jhmBiw/VxawqjRYX6U6SZzcWk5DVuiAsbL4Y3LnXVQGI6pxgADPHTzyVdXYvw/e9D0xUms//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30" name="AutoShape 6" descr="data:image/jpeg;base64,/9j/4AAQSkZJRgABAQAAAQABAAD/2wCEAAkGBxQSEhUTEBQWFRUXFxUYGBgWFRUVFxcVFRoXFhcXFhUYHCggGBolHRUXITEhJikrLi4uFx8zODMsNygtLisBCgoKDg0OGxAQGiwkICQsLCwsLCwsLC0sLSwsLCwsLCwsLCwsLC8sLCwsLCwsLSwsLCwsLCwsLCwsLywsLCwsLP/AABEIAMQBAQMBEQACEQEDEQH/xAAbAAABBQEBAAAAAAAAAAAAAAAEAAIDBQYBB//EAEUQAAEDAgMECAIGCAUDBQAAAAEAAhEDBBIhMQUiQVEGEzJhcYGRoQexQlJywdHwFCMzYoKSsuEVJDRzosPS8TVDY3TC/8QAGwEAAgMBAQEAAAAAAAAAAAAAAAIBAwQFBgf/xAA4EQACAQIEAwYEBQQCAwEAAAAAAQIDEQQSITEFQVETMmFxgbGRocHRFCIz4fA0QlJyBvEVIyRi/9oADAMBAAIRAxEAPwD1q4rhkSJlXpXMk5qJEy+BMQfZTkYirJu1ifrVFh85DUvQDEH2UqDFdVJ2sKlehxiD7IcAVVN7E3WqLDZyB98AYg+ynIxHWSex2negmIPshwBVk3axN1qiw+chqXoBiD7KVAV1knawmXwJiD7IyEKsm7WJutUWHzkNS9AMQfZSoCusk7WOMvgTEH2RkZCrJvYn61RYfOQ1b0NMQfZSoXFdVJ7Cp3ocYg+yHCwKqm7WJutUWGzkD74AxB9lORiOsk7WO074ExB9kZGCrJu1ibrVFh85DUvQDEH2UqArrJO1jtK8DjEFDhYFVTZL1qiw2cgdfgEiDl4KcgjrJcjtO9BMQfZDgSqybtYm61RYbOQ1L4AxB9lOQR1knaxxl8CYg+yMgKsm9ifrVFh85DVvQ0xB9lKgK6qTtYkt7gPmAREe6hxsNCakTKBwLaejfEp4FFfZAdDtBO9iiO5YJDQA3XaPknWxRPc7adr1Q9iYbhqQuK+v2j4p1sZ5bs7bdoIexMNw9IXgFz2j5fIJ1sUT3Fb9oIewR3D0heA3XaPknWxRPvDaHaHih7ER3LBIaAG77XomWxTPcVr2h5olsRDcOSl5X1+0fFOtiiW5237QQ9ghuHpC8Bue0fJOtiie5207XkolsTDcNSlxXVu0fEp1sZ5bj7XtDz+SHsTDcOSF4Bcdo/ngnWxRPvHKHaHih7ER3LBIaAG67XonWxRPcI2Z9Ly+9JMtocw9IaAPaQyb4lPAprbIEoDeCd7FEdw+FWXgN0N4+SdbFM9ztoN71Q9ghuGwlLivrjePinWxRLc7bDeCHsTHcPhVlwDcjePl8gnWxTPc5bjeCl7ER3D4VZeQusXvdIGWWZyCnOkL2MpPRBdDY8EFzvQfeUjq9EXRw1tWwwWbe/1SZ2XdlEa/Z9M5lvufxR2kiHQg+QwbMYDIkef4qe0kL+Hgtjj7HkfVCqA6PRlTeW7muJcCBz4equjJPYyVKcovVEduN4JnsJHcPhVl4DcjePknWxTPc7aDe8ih7BDcNhIXFfWG8fEqxFEtx1sN4efyUPYmG4dCQuALgbx/PBWLYplucoDeHih7ER3LCFWXgV0N70TrYpnuT7NHa8vvSzLaPMOSF4JtAZDzTQKauyBqI3gnZVHcOSFwFcje9Ey2Kp7nbYbyGENwxKWgFYbx8U6KZbjrcbwQ9gjuGpC4CuBvHy+SdbFMtxWrCXABRJ2RME3LQvKFqBmcz7Khzubo00twhIWCQBDdXAptLnECAdTExwTRi5OyEqTUI3ZQ0umluW03SRjfgLZbiYZwhxE9mc55Zq54aWv8uZVjYO3jv4GipvDhLSCDxBkeqoaa3Niaauhygk4ROqAK+42aAcVPLm3h5clbGpyZnnQV7xIAnKrAdwN4+SZbFMtztqN7yQyYbhiUtAKo3j4lOil7jrcbw8/kh7BHcNSFwDcDeKdbFMtxURvDxQ9gjuHJC4DuRveiZFU9ybZ47Xl96WZZR5hiUuBr4ZDzTRKqvIHojeCZlUdwxIWglwN70TorluK2G8hhHcLSFgFVGZ8U6KnudoDeCGEdwxKWglcbx8kyK5blvYWuBufaOv4Kicrs2UqeVeIUkLRIAjr1cLXOPAE+imKu0hZyyxcuh5rYXB2jdPFdx6tjHvawEgOwwADHDOY/uuhL/wBcUo9TjwvXm3N8mxUbOmbKzJYyXXWFxwtlzeuLcJMSRGUKLvPPy+hKinTp6by+o2826yzvD+iAtpAxVpycDuZa09l0cvxR2TnC0tw7dUqrcFZc0entMiQuedk6gBIAB2hSjfH8Xh9by+XgnhLkU1YcysuBvFXoyS3O2w3vJDCO4UkLAKqMz4lOip7jqA3ghkx3C0pYB1xvFMiqW5yiN4IYR3DUhaCXA3k6K5bk1iNfL70sh6XMKSlwPd6BTErqENIZhMytbhcJSwFrjNMhJbioDNDCO4VCUcDqjMpkVvc7RGYQwW4XCUsGUKc1R3Z+gRJ2iEI3mW6oNgkAJAEdzSxsc0/SBHqIUxdmmLOOaLj1PD61Ora1i2SypTJEjLzHMEHzBXUTUlc4DUqcrPRoOttvEUqNF7RhpVm1Q4dqMeNwI0PGNFDgrt9UMqrtGL2Tv87m0tth2F/UNxTc4mQX0wQ0F377CMQmOBAPqskqlSmsr+J0I0aFaWdeqNkFmN4kAJAHHNkQdCgDOM4g6tJb/KYn2WlPQwSVnYntxmhhHcJhKOB1BmfEpitrUdQG8EMI7hUJSwErDeKZFb3FSGYQwW4XCUsBa4zTISW5JaDXy+9RIamEpS0huRopQkyKmMwpK1uEqCwHrDNShHuKiM0MFuEKBwaoMypK3uKkMwglbhKgc7aftPL7lE+6TT75ZKk1CQAkAMrVQxpc4wBmSpinJ2QspKKuzI7RfY7SxMDorMaS1w3XQJMA6Pb3fJaYxqUmuhhnKjiE+qMDV2NUFFlcQ5j3lgg72IOLILe8jKJ1WvOrtdDn9nLKpcnoQ2F7UtqoqU5a9hggyJ5scOR5IlFTVmRCcqcsy3R7bs+6FWkyq3R7WuHdiAMe65cllbR34SUoqS5hCgYSAEgDOUjLqh4Go/2MfctC2Rin3mEUBmhkR3Jqjw0FziGgakkADxJUDlDX6TWgcQbinrwdi9xKfK+hS5xvuEbP21b1HAU69Nx5B7Z9DmoaaJjJN6MuISloNVGZUoR7ipjMIIW4SoLAesM1KEe4+2GvkoY0CdQWEdcaKUJMjpjMKRUTwlHIaozUoRoVIZoYImhQOQPGZTCMVMZqARPCgciJh0jhCndC7O5aseCARxVD0Nad1ccgkSAAduWZrW9Wk0wXMIHjwT05ZZJlVennpuKPPug2xJq1KtR2F9DG3qtH4iwtl37u8fEj12VamyXPmczDUU25Seqvp6E9L/0+1/8Auf8AXKP75+X0Bfo0/wDb6kXxCaytdU2UAHVSMJw/SM7s++fIdymgnGH5gxbVSraGr2PQ9l2nU0adLXAxrZ54QBKwylmk2dWnHJBR6IKSjiQAJtS76qmSO0cmjm46fj5KYq7FnLKrlXQt8DQ3kBPjxV5ksT0hmoYIpelFG3rDq61MVCNM3NwE97Tr3Lk43i8cNLJT1l8l5/Y3UcB26vPRfMwd30PGtKoR3PE/8h+Cz0P+RParD1X2f3Gq8GW9OXx+6+xU3PRu4b/7YeObCD7GD7LqUuM4Op/fbzTXz1XzOfU4ZiYf238n/wBP5BOy9u3tmYaamAfQqtc5nkD2f4SFtjVo1e7JPyaM+WtT3TXmmbrYvTe3rj9a4UH8Q9wDD9l5yPgYPipcGh1Vi99DTUHB0FpBBzBBBBHMEapC1BMJRyGqM1KEY6gNUMaJKoHGVEIWQ1gzUkE0KBiKoM1IrFTGaARLCgYhcM1IrEwZoBE0KBiF4zUiskt6xYeYOo5d4SyjceEraFgxwIkGQqjQOQAkAVW2Ng0a++5pFQDdexxY/uGIajuMhW06so6X0KK1CFRXa1MJ/gdX9EpOLq+dxhdTgQwdaW4wMMg8Z0zla+1WZrTY5n4eXZxeu9mumpu9j9HqFsS6m0l51e8lzz/EdPKFjnVlPc6lLDwp91Fqqy4SAOEoAo6IdVf1tQQB2GfVHM/vFXJW0Mzbk7k9QZqRWDX1z1bCRqch4nj5arDxDFfh6Dkt3ovP9tzRhaPa1EntzMy48T4krxWrfieh2QJ/iTD2Q93e2lUI8nYYK1fgqi7zivOUU/he5R+Jg9rvyi7fGx2ltGm4hslrjo17XUyfAPAnyUTwdaMc9rpc4tSS87N29QjiacnlvZ9Gmn6XtcLWU0HnO3/9TV+2fkF9A4Z/SU/I8fjv6mfmbL4UbQJNW3JloAqMHLPC8DuMtPrzWmquYtB8j0iFSaiKoM1IrO0woZMR6BjjgghnGjNBFiVBJE8ZoIYypVawFz3BrRqXEADzKN9iG0tWZ+/6cW7DFMPqnm0YW/zOz9AVcqEnuUSxcFtqVR6f5/6fL/dz/oT/AIfxKfxn/wCfn+xcbH6W0Kzg0zScdA+IJ5B4y9YVcqUol1PEQk7bGlhVGkieM0ECaM0AWFJsAKp7mmKsgT/FaeNzc93Iugls8pHEKcrsLnV7BdKs12bXA+BBSjJ3HoJEgBIAhuLpjO25rfEj2HFSk2Q2luV9Xa7nZUGF3775a3yGp9kyh1K3U6BdvdzAfuu/4k9x+75qHGw0Z3IqjMLyODpcPH6Q+/zKaLuhJqzGPGaYrM/tytL8PBo9zn8oXlONV89dU1tFfN6+1jtcPpZaebr7IoNr7TbbsDnAmTAA4nXU6aLJgcDUxc3GDtbVtluKxcMNFSlrfZF/0esGXlBtenUcA6QQ5glrmmCDDs8xqupLgOXR1NfL9zNT4iprMo/MZtTZLqMF0OaTke/wOhXMxWCqYXVu6el17M10q8aunMAWEvPONuH/ADFb7bvmvoPDv6Sn/qjx+N/qJ+bND8Lf9af9l/8AUxaandEod89dhUGwjeM0EHGhBKHIJEoA6AgAa82pRpZVarGHkXCf5dUyi3shJVIR3ZQbY6aUWN/UHrXnTJzWt73EgT4D2VsaMnvoUVMVBL8urMHtLaVW4dirPLjwGjW/ZboFpjFR2ME5ym7yYImEEgAzZ+zH1iA0BrT9N+TR58fJY8RxDDYd5ak0n0+/T1saqOCr1leEXbry/f0PWtk2ppUWMNQ1S0RjPHw7hoNcgqnNT/MtmdCEHBZXyCXBQMdpNzCGyUrsj2ndknqaR3z2nfUb/wBx4eqWMebHnLkhtC3axoa3QfmSnuVWOOtWEyWieeh9Qi5Njv6NGj6g/jJ+cqNAu+oZZSBBcXHmYn2SSRbB3IdtfsjmRLqYyJGRe0HMIhuE+6QUrGm3NrBPOJPqVZcpsiYhQScwA5HNADKwdhgb0ZtnUEd/EcPNFtSb6WHk8Shu2rItcx9apicXcyT6rwNao6lSU3zbZ6SEckVHoB31jTrNDarcQBB1IMjLIjxKuwmMq4Weem/NcmVYjDU68cs0X2ytrMt6TaNGiGsboA88cySSJJJMrqPjs3q4a+f7GaPD4xVovTyB9pbTfWjFAA0A0nmeZXNxWNqYnvaJcka6VCNPYBWMtPNtsH/MVv8Acf8A1FfQ8B/S0/8AWPseOxf68/8AZ+5q/hNRm6qu+rSjzc9v/aVdV2Iw6/Mz1ZUmwY4KAOQgBKQEFAGC6X9KXl7qFu4ta0lr3tMOc4ahp4NGmWvhrqpUla7OfiMQ75YmOWgxk1K1e7ssce/CY9dFnq4zD0u/OK9Vf4bl9PDVqncg36O3x2CmbGqxLg1g5ucB8pXPnxzCRdotyfgn9bGyHCMS1eSUV4v7XC7XYbXa1Q77EH3z+S5+J/5DUhpGlb/a/tp7m2jwSEtZVL/6299fYKuLSnRaDTYHPc5rG45dvOMSe4CTlGi5seIYnFzaqVGopNvLpouXrtrc3vBYfDRTpwTk2kr66v7b6WDaVhigOdUqOP7zmgnkGMgfNYPxEm7UoJX8Lv4u7v8AA2dirXnJv1svgrIOdt2nZVOqrVQHmCacOdGLTE4DCwxnryldnAYPG4eDqLb/AA5vy6P3MGKxOGnNQb169PPwNZRrB4DmmQfzC7NGtCtBTg9GYqkHCTjLc5WrOa0lglxybyBPE9wVtrip2OWdsKY1lxzc46knUqSCYqAOBAD1ICY6DKVomLsxbY/ZfxU/62pYblk+6JWFQwqAEEAPUgC7RdFN8a4T75fesmNk44ebW9mXYdJ1Y36mU6p31T6FeL7Kp/i/gzv549RirJEgBIA6gDzPap/XVf8Acqf1FfRcEv8A5qf+sfZHjMS//dP/AGfueg/Cq26sVnVBhdULAwOEEtaHEkA97vZU1MZQlUVNTTfS5poYerGDm4tI9CVhYNcoA4gDikCC+rYKVR41ax7vNoJUpXdhZO0Wzxiea6BxRIA0vR2vNIt4tOXgcx7yvFf8gw6hiVU5SXzWj+Vj1XBa2eg4c4v5PVfO5YWOynVDLm9bU8JazuYDk3x1K56nUqXp4aLUfDd+Mn9L2XI35Ix/NVab+S8l9d3zCrnYzmEPfRgt0dhBIn94aJalLF0oNSUlF763XyuNF0ZyTVrr4lZtc4Qx50ZVY53c0ywnyxz5KcAs0p01vKEkvPRpetrC4p5VGb/tkm/Lb5XubDonbg46h1ENHdlJ+YW/gtKLzVHutF7sqxs3pEpOk3w+ZXuX3JrllN0OqMwSd1oBwvnKQ0agwvSSxKpU23yRxpYPtKm+4bsC5wuwHR2nc4D8PkF5jg2KcavZS2l7/uvodnH0k4Z1y9jQhepOOPQAxyAEEAPQAxyAGbSfNA8w6n/W1Il+Ydu8CVOINKAEEAPQAxyAECoewLcxQXzyOyPTsSkgSAOoAzezdgOFy+rWDS3E5zBMyXOJBI7h7nuXoMXxaMsJCjRbvZKXLRK3z9vM4+H4dKOIlVqWtdtebf0NICRmNeHjwXn7tax35efI7Fk9GbZumeq+gxvbU8099BrkxBxACQAPtGljpVG/WY8erSFMXZoWavFo8YC6BxTqALTo3Ww1oOjhHpn8gfVcPj9FTwuf/Fp+j0fujrcGq5cRl/yTXqtV9T17ZVak6mOpgAcOIPf39/FU4KpQnSSo7LlzXn9+Z1K0ZqX5zI/FTZt1WZRFs176YL+sYzUuOHAS0doDe8JXSoyir3OdioTkll2A7TYzqNnSZcmajg4Ppk4iGEnCCR+6QD/ZeY4xTp0q6q0naTd7Lqv7l01+Z1+H55Uezqq6+nT4E2xNsusmPbUY6rTAlr2kYmtaDPWBxkwIzEzGiswWMpXeXSUmvy7LNto7Pfo7W8iK1KcUlLWK587eK8OqvcIudvuumNc3Km4AgCRPLFOaw8Qxdec3SnpZ6pa/F8zThadPKqkdb8yC1dD2Hk5vzCxYeTjWg1/kvcvqq8JLwZsAvennB6AGOQAmoAegBjkAQXjSabmjjh/4uB+4qOYX0CVIDSgBBAD0AMcgBNUAUjqdpJzIgkRv8PIrzcqfC7tXaty/N9mdVSxltk/gBXlenGGi2BxcdT3CdAsOKr4fLkw8bLnJ7vwV9Uupoo06t81V+nICXPNIkAJAF9snZgGGo8yciBwHEE8yvScN4ZBKNeo7vRpcl92crFYttunHTky6XfOcMcgDiAEgBIA8d2zadVXq0/qvdH2Tm32IW+DvFM41SOWbQGmEJrGphqMPJw9Jg+yzY2l2uHqQ6xftoaMLU7OvCXRo29OoWmWkg8wYK+bQnKDzRdn4HunFPRhZ2xXiOsPo2fWJWv8A8hibWzv5fYp/D0v8QN7iTJJJOpOZWNycndu7LkraIHvabHMcKsYIl0kgQM8yOGWitw86kKidLvbLnvpp4ldaMJQaqbcx9B0tBALRGQIggcJHDLhwRiKUqVVwm7tb+e4UpqcFKK05BVjTxVGD94egzPsE+EpupXhFdV8tX8kRXllpyfga4L3R54egBjkAJqAIr2+pURirVGUwdC9zWg+EnNCTexDaW7OWt3TqjFReyo3mxwcPUFDVtwTT1RVbS6WWluSKlZpcNWsmo4HkcOQPjCZQkxJVYR3ZSVfibbgw2jWd37g9sSbsn1K/xEejH23xJtXHfZVp95a1w/4uJ9kOkyViI8zT7L2pRuBioVG1ANcJzH2mnNvmEjTW5bGSlsw9QMMcgBNUAYsmc18+vm16nprW0OKAEgBIASANZs39lT+yPkvb4D+lp/6r2OBif1ZebDFsKBjkAcQAkAJAHn/xGssNVlYaPbhP2maexH8q1UJaWOfjIWkpdTIq8xnCUWvoF7am7BXy2Ss2j6EndCSgMrUg4QRPdjeye7Ewgjx9jodWExCo1M0oqS5ppP4X5lNek6kLJtPwbXsR0q9tTECjdVauWGnXOOiHAyHOqDdLAROcnulemjUwMV28cqt00flbr6HIca/6TUnfrqvj0/lids/SMnieZOpPic15OrUdScpvm2ztwjkio9Cz6MvY99WDLqeFpHIvBPrAXoODYNxXbyW+kfLm/ojmY7EJvso8t/saILvnOHoAY5AFT0l28yzomo/NxyYyYL3fcBqT95CmMczEqTUFc8V2ntGpcVHVazsTz6AcGtHBo5LSkkrIwSbk7svdh9HHkF9VzqbXCCxpLXPbrD40b3fJefx/HIU24UEpNc3svLr7eZ18JwqU1mquy6c359P5sWFXotbhwYS9riJDcYBI5hpEwsP/AJnHxjmlHTq4uxr/APGYRvKnr0uOd0cY2k9lJxa58DG4BxwjPAIjIwqlxmrOtGpUjdR5LRX2u99h3w2nGlKFN2cub106cilr9Eqw7LmO8y0+hEe67FPj+Gl3lJel/b7HOnweuu60/l/PiCU9n3VBwqMZUY5ujqeZHm2cu5bqfEsJV0jUXrp72MksFiaerg/TX2PSehfTH9JPUXIwXAGWWEVQNYB0eOI46jiBdKKtmjqh6dW7yy0ZaX3SuzpPwPrsxAwQ3E+D3lgIChQk+Q7qwWlyzsbtlVofSe17Do5pkf8AnuStW3GTTV0Zm6snscQWmJMEAkEcM14bEYOrSm4uLtydnax6KnXhOKd0RCg46Nd/KVUqFV7QfwY7qQW7XxO1bdzQC5pE6SIU1MPVpJOcWr9SI1ITdou5EqRxIA1eyj+qZ4L23Dv6Wn5HBxX60vMNW0zjHIA4gBIA46YMaxlOk8JQBhOl23KVe3azMVm1BiYQZYWhzXyYgjOMlppQcZX5GDEVozhbncxq0GI47RAWubDZ20adZs03A82nJw8W/kL5ti8HXw8n2sbePJ+v8Z7rD4mlWj+R+nP4BayGgSAOOcAJJgDUnIeqlRcnZK7BtJXZmttdJ2gFluZdxfwH2eZ79PFei4fwOUmp4hWX+PN+fReG/kcXGcVilloO768l5dfbzNT8Mdmvp276tSQazg4TqWNEBxnmS4+EHivR1LXsuRzKCajd8zZBIXj0AQ3GKDgw4uGKY84zCAPMOknRraNzW6yq2m7g3BVaGNbyaHkHvJiSre0pwWrsZJUqs3ewtmdEXW9QOuSxzgJaxpLg08C4kAE8gPHkuDxviLiuwp8934dPXn4eZ1OGYH83a1OWy8evpyNbsINNdmPTOJ+tGS4fDlB4mOf08+R18S5dm7Gd2t0JunX9Su5zepNU1etLxIZOIMDe1iAAaOGQzXs61amsPLNtZ3+B5uOGqOumuqd/UZRqPrmk/C0Na8uO8S5pDXswObGTpdz4FeSnCnhVUhduTilto7tPMnfayO5GU8Q4Tskk776rRqzVt9TSbDt21KzWvzGZjnHD88lRw+jCrXUZ7au3U0YibhTbRlNobHv3bReS2oGiqSH5ii23BJAB7MYMsOs969jiKdB4aUWlbK+XO30POU3X/Eppvf5X+xdVaYcIcJHf+cl4SnUnTalB2Z6icIzVpK6POdr7NNvULD2dWHm38RoV7/A4yOKpKa35ro/t0PIYrDSw9TI9uT6r+bll0N6QmzrgknqXkCo3u4PA+s33EjktM45kVUp5H4HtrHggEGQQCCNCDoQs5vGlAFB0hqS9reTZ9T/ZeX45UvVjDor/ABf7HX4fG0HLq/b/ALKlcQ3iQBqdjn9UzwPzK9pwx3wsPL6s4WL/AFpfzkHreZhjkAcQAkAJAGU6V9FevJrUIFT6TTkHxxB4O9j3K6lVy6MyV8PneaO5h6+zKzDD6NQH7DvYgQfJaVOL5mF05rRplTf1SBhgjnII+aiUlyGjBrVlc2pBkGCOIMEearaurMsTs7plvs3bNwXsY2qTic1ueF2pA1IJXLxfDsGqcqkqa0Tel1svBo34fG4lzjBTerS5P3N1eB2B/VzjwuwwJOKDhgcc4XjMPldWCmrq6v5X1PTVs3Zyy72dvOxmKXRXaNyR1jHAc6zw0D+DMj+Ve/pUqFD9OKXkvqeTn29bvtvzf0NZsD4dUqRD7l3XOGYYBFMHvBzf5wO5NKo3sNCglq9TZteDOEgwYy4EcFRCpGd8rvZ29TVKLjuhwTij0AMcgCj6Rg7nLe9cl5zjybdPpr8dDqcOatLroZvalOo5kUnQZE5wSOQPDgsHDa2Hp1s2JjdW052flzLcfSr1KVqDs7+V158iDY9vWZPWukZQC7EQec8Fp4vicHWy/h42a3aVl8P2KOG0MVSzdvK65K92aqps25e0b3WNyI/WSDyOaqng8bUgtcy5fm+5qVajF7WfkBHYtVpJ6oyYkgAkxpJGqzzweLsoyi7Lbnby1HjVo3umrsYKFRhBwPaRmDhcI9lSqdanK6jJNeD+xZmhJWun6j9obZqFh61+6BLoAEgc4HstLxOKxTVC+7tbRX8ylwo0Iuo9kr9SjtNssqPDAHAnSQIPoclqxXA8Rh6Tqtppb2v9UZMPxajWqKmk03tf/sPr2lGsx1O4aXNIlpbAcx40c0nTInx4qjhmPWEnJtNprl1/lzRjcJ+Iil0MnddCLntW4Fdk8C1rx3OY46+BK9fhMbSxNPPHTz6nnMRg6lGWV6m26B1LynTFvdW7w1vYqF1PJv1XNLpIHAicsuCsnleqY1HOllkjWlIXmJu9tUa1Z4p1WuIOECYnDluz2hlqF5Ti2GxHbyqODy6We6tbw29Tr4LEUXBQUlfoOXHOgJAGi2HcMNNjA9uLeOHEMUBxzwzML2XCr/hIX8fdnBxjXbP09i1XRMwxyAOIASAEgDoQA+VADXFADQ0cgpAD21Uw0XRxhvrr7ArmcWqZMLLxsvv8jVgo5qy8NTMSvH3tqdw2dN0weefqvoMZZkn1PNNWdhV6mFrncgT6BJWn2dOU+ibGpxzSUerK3YH7PPi4/ILmcE0w+vOT+hrx/wCr5JfUswuwYSv2jfFuJmbCRuP1BORg8uS4+OxsoOVHWLfdlyfy06c+ptw+HUrT3XNfz4kLdrE0sWWJpaHDuJzI8VVHireG7R96LSkvC+68/kx3g0quXk07FlWoteMLhIXYrUadaOWaujFCpKDvF2ZmNpW/V1HNGmo8D+SPJeNx2H7CvKC23Xk/40d3D1e0pqT35gqxlxa7I2waO64YmcuLfD8F0sDxGWH/ACS1j815fYzV8Oqmq3NDT2zRInrAPGQfdd6PEcNJXzr10MLw1VcgW96Q02j9Xvn0b5k6+SzYji9KCtT/ADP5fzyLKeDm+9oZm8uXVSXVDM5RwjkByXn6uIqVZ9pJ68vDy6HQjTjGOVLQBo2NNhxNYAef4clbW4hia0MlSba6ffqU0sFQpSzQgkw6javeJY0kaZc1VSwtaqr04totnWhB2k7Fvb3NO0pzcPawuJMEyeAgAZnTgvV8JwdSjRyyWrd/I4uOxNOU730AK/Ty2HZbVf3hrQP+TgfZddUJHNeMgtkyh6UdMjXoOp2zX0y7JznYZwcQ0g5E6TylNGg07sqni1JWSaPPqdCXYSPHwViTuUtqxq9s3Lm2tEU3OaS0GWkgw0ARI8fZedwWDhUx2IlOKai9LrS7d/ZfM7GKxU4YWjGMmm1rbwVvdmTqVXO7TnO+04u+a70KcId1JeSscuU5S7zb83cK2RWq0KrK1EQ5hkTkDzae4iQfFWOLluIpqDuj1ql05tCAXudTyE4mEgHlLZlZ3RkjYsVTZY2HSC2ruw0a9Nzjo2YcfBroJSOLW5dGcZbMsVAwkAJAHQgB6AGOQBFVuGszcY+fopjFy2EnUjDvMpdt3wqBobORJM+g+ZXB/wCQXgqcHzu/hp9To8KnGo5SXKy/nwKleZOwa3Zr5psP7o9sl7jAzz4aD8EefxCtVkvE5teoG0XzxEDxOSr4nUUMLO/NW+I2Ei5Vo28zLZxOcDKeU8J8yvHfmsnrZafH7nd0vYuejz3kmScAEAd5zy/PFd/gk60sybeVKy8/57o5vEIwVrLVkO1w4HAapeTnhwjIc8lm4kqsJdm6rnfXLZafD7FuEcJLMoZfG5R3l42kwve7C2PXkAOJXMoUKteXZ0ldv28fA1VqsKUc83ov5oa/Y+0GXFJlWnOFwBgiCO4j8jkve5XHRnm4zjPVC2tYda3LtDTv7lzeJYH8TC8e8tvHwNmFxHZS12f8uZh7SCQRBGoK8hKLi3GSs0dxNNXQ1KAkAJACQBNa2zqjsLR4ngBzKvw+HqYieSC+y8WV1asacc0jUUqbaLI+i0Ek+GZJXtcNh40Kapx5fN9Tg1qrnJzkeQbTvnV6r6r9XHIcm/RaO4BdeMcqscGc3OTkwZSKJAEVeQJBAPMqGTHcLuquIMGoawD5k/MLNh6HZyqS/wApX+SX0L69bOoL/GKXzYMymBoAFqsUNtj0EFftB+YHL5lVyZbTWlwQfnxSlh7J0A2266tv1hmpTdgcTq4RLXHvIyPe0rPONmbqM3KOppUhaJAHQgB6ABr24DBPHgOZTQhmdiurUUI3M/VqFxlxklbUklZHMlJyd2THY9R7BUZBmcpg5HvyK8vxzB1q9ZThqkrW59T0XCakKdG0ubv9CBux65y6s+ZaPvXBXD8U3bI/l9zq/iKX+QW11SgWtcdBmJkQSTHivZcLw0oYSMKm6v7nmsfX/wDpco7aFvc0W1accCAQeXEFJi8NGvTdKX/TNNCs4SU4mbfSdTc6mcy4AADOTILSvJSpVMPOdCWrkrac9VZnbU41YqouX21L7ZVAsphrtcye6eC9Pw7DyoYdQnvq/icjFVFUqOUdgwMEzAk8Yz9VrUIqWZLXqUZna19Dzv4j9HSS65a+GBvYI3Q7jBGmLw1ETmArMNRpU82SKTer8TPi5VJ2cndLTyMns3pXc24Y2m8Qw5AtBxN+o46lvv3rTLVWZki3F3R6t0X6TUr1ks3ajRv0yc294+s3v9YWeUXE3U6imiwvrFlTtDPmNf7rBisDRxK/Oteq3/f1NdHETpd3boU9bYjx2CHex98vdcKtwStHuNSXwf2+Z0YY+m+8rfMrFxjcT21m+pmxsjSZAz81qoYOtXV6cbrrdFVSvTp6SZY22wyf2jo7m5n1K6tDgcnrVlbwX3/Yx1OIL+xfEure3awYWCB8/E8V3qGHp0Y5aasjm1KkqjvJlT0wr4LSsebQ3+chvyJWmkrzRmxErU2eULcckSAEgBr2giDmEAnY6EAdQAkAVNy6XO8flkqnuXx2IlAxvfhJWircM+tTY7+RxH/UVVXZGjDbs9MVJrEgDoQA5AGdv7nrHk8BkPDn5rbThlRzK1TPK/IHTlRs7WlhY1vIALlzd5NndpxyxSJUo5mekH7b+Efet+G7hycZ+r6Bex6k04+qSPLX71XWVpF2GleFuhU3z/8ANDufTH9K8di5uXElblKH0PQ0VbCej+poQvWHGHoAguqDajXMqNDmuBa4HQg5EFBDV9GeWXNEbKq1adSn1rKgmk/LNokFjp5SJjuMZiNUJpo59Wm4uxS9FL+lQr9ZVlsA4HNk4XHuGZykJlbmLdrVHpXRnplSu3GmdypJwg6VGjQt5OjVvpPDNOFtVsbaVXNo9zQ16waHZiQ0uic4g5xyyWbEVOzpSn0TfyNNKOaaj4oyC8Ej0ha7Arw8s+sMvEf2ldngtfJWdN7S91+3sYMfTzQUly9jQNXqjjj0AZX4iVItQPrVWD0Dnf8A5CuoL8xlxbtT9Tzdazmlcb10mIjwVeZl2RHRfu5D3RnZHZoPYZAKsKjqAEgBIApXHNUmk4gDZ/Cl3+beOdB3s+mq6uxfh+96HqyoNgkAdCAA9r18LMI1dl5cfwVtGN5X6GfEzyxt1KNaznhGz6WKqwfvA+QzPySVJWg2W0Y5qiRsFzDtiQBmukP7UfZHzct+G7nqcrG/qeh3Yb83DuB9J/FRiFswwj1aAg/FVB5vB91blyw9CjNmqJ+P1NCFiOoPQAxyAK/bWyKd1TwVWh0EObPBw8M4Oh7ipjLK7iVIKaseP32zGm+dbgGi3GGw76JwgmJOYJ0zzkLUrPY57TjoyHa9i22uAwOL2tLHEgw4ZyRI0dlr3hS1ZkJ3CulO0qVxWZUpOfiiHvdiB4BoEmRAnTnxUNRta2hKlK929QjbznW3VihdVH4gSQXh8REEcgZPoslTh2Ek7unH4W9i+GNxEVZTfxv7itKFevbVK7rlwwYt2SJwiTiLSImcsk1LAYam80KaT8vqyKmMrz/LKbfr9g/4bbZq06po9qiQXOBP7M/WZ4kiW+fjdKGbbcWnVyb7Hq7XSJGhWc3p31RjviU79TSH/wAhPowj71fh92Y8Z3V5nnxWo55Sqk0iQBdU2wB5DzVyM7OoIEgDjkAUqpNIkAbH4V/6x3+w/wDrpqur3S7D9/0PWFQbRIA61AFDtKtjqHkMh5f3lbKUbROZXnmmwVWFRa9HaU1C76rfc/8AgrPiXaNjZgo3m30NGsJ1BIAzfSP9qPsD5uW7Ddz1OXjf1F5fcCtKuHGebCPMkK2cb28zPTllv5DbXts+035hTPusin315o0YWE6o9ADHIATUAZH4g9F/0lnXUQOuYII+vT4jxGZHmOSenK2jKK1PMrrc8223sZ1sWBzmuDwSC2eETr4jNaWrGJO5PtGxt221J9Kriquw4m4gdRLpaM2wcs0NKwXdwfYGyv0mr1ePBul0xJMQIAnv9kJXBuwPd2xp1XUsYID8JMw0wYk+HtmoAtNr7OfYvY6lWOJwdmBhIiJyky0z7KWrEJ3NV8NOkxcTa13Eky6k5xkk6upknXi4eY5KipHma6FT+1+hYfEw7lH7T/k38U2H3YmN2RglqMAJXs5MgwkcSyM7bhezNjh28530sIAEwYJl08MlFrEuV0WIqtFvGH6UTxxROId2g8E3MS+hF/hxwzOcNMRlvRlinXPkjMRlJWWTYc0Ol2NrScMQc5jPMfgi5NiI2AIyf2sQG6e03XjkO9FwSKT9By7W9gx4Yyw69rnCqLyR2zMy1r5cHNBEQBi0M8UAa/4Y0GCu8tOI4HiYg608vDiq6uxfh+96HpSpNh1QAys6GuI1AJ9AU0dWkLN2i2ZzCt1zlWOEKbhY0HRtu448cUegH4lYsS/zI6WCX5G/Et1mNokAZ3pEP1jfsj5lbcN3X5nLxvfXkVULRcyWJbQb7PtN+aWfdY9PvrzRogsJ1B6kBjkAIKAHhAHhXSd5dd15OQq1GtHBrWuIAaOA7lqjsjnzX5mTdE9nU61ctqjE0MLokgTLRnH2injqyuWgFti1bSr1GMkBriBnmB4+ah7krYHp24LHOzyw+6AJdl2gq1qbHEw5zWmDnHchbg9gzb9kLW4igXNwhj2mZLXaggxzCmS5ERb3Nv08qmpQtHu1cC4xpLmMJjuzVVDdl+L1jExeFaTCLCgCehdFgIaBnrrmO/Pv4KGgvYZVqF0cANAMgOakDrq5IAMZRBgYgBpvaoAkN6/XLUOyaBLhxOWaixNyI13AZHs4iMhq4ZoaBblT+kuw4Z+jhmBiw/VxawqjRYX6U6SZzcWk5DVuiAsbL4Y3LnXVQGI6pxgADPHTzyVdXYvw/e9D0xUms//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32" name="AutoShape 8" descr="data:image/jpeg;base64,/9j/4AAQSkZJRgABAQAAAQABAAD/2wCEAAkGBhQSEBUUExMUFRUWGBoaFxYXGBgWGhkaHBoYFxweGBgZGyYeHBolGRcdHy8gIycpLCwsFR8yNTAqNSYrLCkBCQoKDgwOGg8PGiwlHyQsLCkvLy8vKiwsLC8yLCwsMC80LCwsLC00LC8sLCwsKSwsLDQsLCwsLyosLCwsLCwsLf/AABEIAJcBTQMBIgACEQEDEQH/xAAcAAEAAgMBAQEAAAAAAAAAAAAABQYBBAcDAgj/xABCEAACAQIEAwYDBgQEBQQDAAABAhEAAwQSITEFBkETIlFhcYEHkaEUMkJSscEjYnLwgpLR4RUzssLSFmOi4hdDU//EABoBAQADAQEBAAAAAAAAAAAAAAADBAUCAQb/xAAwEQABBAEDAQUIAwADAAAAAAABAAIDEQQSITFBBRNRkfAiMmFxgaGxwRTh8SMz0f/aAAwDAQACEQMRAD8A7jSla93iFtTDOoPhI09fCuXPa0W40vQCeF7mgrzt31YHKwPoZr0FehwcLCEVys0r4u3goJYgAbkmAPc1EcbxVxWAR8oI8B4nrE0tKUy21AapVy7eYwzuf8Rj6VJ8BYJcj8wg+u4/vzpaUpTjHEmsqmVA5e4qCWyAZp1LQY2gaalgK+24pbCK7HLmMAbsW1lQoklhBkCdjVS+InNRsfwAisHSWncS0LHQHuzO4gRVOXjt+2ReGJuFtRELpmIkd4FdSATprFTNjsK/FhPkZq+q7FhMcl1M1tgwkjToRoQQdQR4HWveYFVrka5OFe4+73HZnY6sYUFmJ06RoAAFFRPMPOq3Ua1btt2bd03nVshHkilWZTsYZSQTFVppGxclQ/xXmQsA45U+3O+DDZe2BI6hXK/5gsVM4fEK6hkYMp1BBkH0NczHKti7Zu3LJu2ky3LlphHZrkIGR5MyTPd8J1mp34aXm7K6h2VgQPDMDP8A0z71VjyHmQNeBvxSnmxoxGXxk22rtXM1gVD8V5yweGbLexNlHOyFgW/yrJ+lazc+YUaB2PojfuKtvkazdxpUmRPf7oJVipUBwnnvBYm72VrEIbn5DKMY/KGAze01P1IQRyo1hqCvLF3siM3gCar17idxvxEeQ0/3rOzM+PFoOBJKnigdJuFZ5rANc94zzFbw8G92kHqFZh6Ztp8prz5e54s3cXatWu1zO0fdAEQWM97wB6dKqRdqPlcAIjR63/Sndh00m10esLtWjxnGPatZkHUAkqzhRr3iq6kDTbxnpVMbjOKutnS8bcwcmhUabaifnW0TSpAWuhUqN4Bibj2QbpUtJEqIB26eNbmKY5CFIDkELJ6x/ZoTta8WjxrmOzhQDdYidgAWJ+Wg9z0Pga2OG8RW9bVlkSAcp0YSAdR7jauecewBRmw9wSXC5WmdO0UyDA6Bh714cM49dGPD283ZE9n/AClBqdxAMiZ9qyG9oO1U8V4/BR66K6tSsKZrNbCkWG2rV4pxFbFlrrAkKNhuZIAj3NbTbVF8z4E3sJdRdWKyB4lSGA94j3r0crwrxw/NlpgCQyz6H9DUth8UriUYEeVcx4Vjw9rLnuWiChz2yFaFbNlllIytsR4fI+p5pNu+r2oygnMB91gT90eQGx8as9xq91QiWuV06sLtXxh74dFdTKsAQfIiRX2u1VVOvm6xCkqJMGATEnoJgxr1qMwPMdu45tMGtXQcpt3ABLZQ8K4JRzlYNCsTB1Ar1x3H7NpiruZUSwVXuZRE9/Ipy6a6xoKg+BsjoblxnU3bjMXS64UMx0S4FYBHCZV1GsDXpXTRaKw8Q4zYsAG9etWp27S4qT6ZiK2bTgqCCCCJBGoI8jVO49cVwyK9xhbbM6XkLKzI9s20hlDEPcZYYGDlO9bFjmK+85Th1KrJtMGMGYyG6HjUQQ4QrBnUChbQtFbKVo8H4quItB1BUyyspglXUlWUkaHUaEaEEEaGvvG8WtWY7W4iTtmYCY8K4JAFlehpcaAUNzVxVkK2hKgiWbaRqIB/X2qFw1lcsKI6+9Xe/gkcgsoJExPmIP0qjmybN17R/CdD4qdR9D+tfMdrwSB3ek2OB8PW60sSQVoCtnB+HdmpIfOGAjSPHz8628bjFtWy7bDp4noBWtwUt2UMCI2nqN6i+L27t7Ei3lIRdjGh01afp8/Gt7C09w3SKFcf78VRlvWbNqH4VgcRexwe47XLM9pBJyKROVcu2YFtPGCdxVt4nw9rhXKQImSfbYVtYTCrbUKvT617VMyIMuuptJJTJV9BSibfAgN2J9BH6zW1a4VbUg5ZI1BJ1rbbas1IolyX4kcKvfbO1ZD2RjK41AyqAA35Tmk67zpULbwL3AqW0ZzI0UFvPWNq7jdtBgVYAg6EESCPMda+cPhURcqKqqOigAfIVMJdgFqw9o93GW6d+FG8D4VkwSWbgglCHHm8lhp/VFVPG8Hv2UFlcM7ogyqbTKVZcpUZw0uIkH1Uanr0I0FU5oRLyqjMlzXl5F2bXJMRy9ibWHe7dHY21g5CwJdiQq91TA1OpOtaOFwWNxBNrDZ+zMF4ORZ277aTp+HX0rq3MnB/tWGe0CFJgqTqAVIYT5aR71zHEfbeHOXyFDEBh3rbeAJ2InoYPpWZLj9zI2gdPUrXx8kzsdxq6BSOF+CyuyvibozL0tif/k3/AI1ZV+G+GA+9enxzj9MsfSoLlr4uNdBXE4VrbLuyMCreivBHpJra4/8AE827JOGsdo/g7AAecLJb0kVfc2EOETyCelm1n6so3I0EXzQpUri3JCYTGMcxJUhlI031B8iD+ldj5fxrXcLZuN95kUnzMb++/vXFuB3sZjrrdrLXbrztARdjp+FFEfLqTraubeaHtMMHh2K27KrbZhozNA0noAN43M9N4TK+OR5e6wNh+ft1UskQkZGxopx3P4+66NxC32lq4gIzMpHpIjWqFewmJtaFbgjyzL7ESKpvEMP2ai7bZluKdXBIYz1nff8AWuj/AA75ubF2il0zcTQn8w6H1j9DTI7NZnxNnBojb5KIyuwZDEQCDuq/ibt1kKnMQwIK5ZBHnpW3yR8MruExKYi7dtnKGhEDHVlK/eIGwJ6Vc+Jcy4ewcty6A35RLN8lBNQGK+J1kaW7dxyTAmEBPlMn6VVxcaLDJ1Pv9flTudkZLf8Ajjofn67K5Gqre5SYMShkHbWCPXofWoO/8R8RnjsraQRKnMSR4TOmnWKvfCeJpftLctmQenUHqD5itGLIjmJDSqc+JNjgOeNivOxaNnDx1A9dSd/afpUFw9wbl5jvmIB3OhiZ8dBVsZZEHY1B8VTCYW32lyLYzdM0sT0AElttv0qZ2wtVm2TQG6hedgDdtn8XZMfSZHz70jzAqtXbN5LZNm0xYKAzqNLaiTlU/m11b0HTS2YK/Zx+Kz5jlRQEQjKXgkknyBO2+k1ZcRiLdiyWaFRR0/QDxNZP8ZsznS6hSjfA9ry1wo/deHLqOMLaF0Q4QZvXzknWN/OscS5jsWGCXLgznZB3m/yjYeZgVReKc7Xr9/IhNqwsEx95vIt+w+tRVuDiC6g3HYAKoBJGkHbUn/WvX54YAyIXtz/S0I8Pa5Crfd+IWa61u1Z0Xd3b9FHn59DWlgebcXevMqhYkhVVN4O8k7efnXzwrki65LXf4KsZIGrt+y+/yq7cN4VbsLltqB4ncn1O5r1keVMbe4tHkUe+CPZotUnmL4avdPb2HVLx1uWzIts25KnXKSfY+VVW7wzE2DF7D3F/mVcy/wCZZH1rtlYNbsczmCuVmPjDjarfJPFbbYS2puJmXMILCYDGNJnarGp0rnHAeRi+JvG4CLKXnAnTOMxIC/yxEn2Hl0azbCqFUAACABoAB4Ckobdg8pHdbrnvZu+DQIJa5Hb5is9oSe1mOobOMp1AnYACpzhdsfbCsTnsN240IJDqtvMsSGg3R3twD0ECTxnLlt2Zla5aLzn7NoDEjKSUYFc2XTMAG862+H8MSyDkBljLuxLO5iJZm1OggdABAgVBvVKVVFuW2W/cVHcuBbuogMBgjfdzlO7JWdWMFlOwrzzWFv8Aaln7aMvZlbpuT96BbgufDOOpkaaVeb19UUszBVAkkmAB5mqHx3nh7h7LCBtdM4BzN5Iu49d/Teo5pxGLcf7U+PjPnNNH16BeqcyDA2rmcZsTfuNdNnMG7LMFVVuONMwRFkDqTGmtVgcJxmPZr4QvP4iVVeuiZiNB5frVp5d5B2uYrU7i1M+ffPU+Q9yau6IAAAAANABoAPIVVET595Nh4LRGVFh+zANTurjx9PXmvqta5w621wXCoLAQCfCZ28fOtmlXXNDtiFjgkcLGWmWs0rpeLGWmWs0oiwVplrNKIsZaZazSiLEVmlKIlfLICIIkHcGvqlEULi+TcJcMmwgPikp/0EVo/wD45wk6rcPkbjRVopURgjJstHkpxkytFBx81o8N4LZw6lbNtUB3gan1Y6n3NcY50wptY3EBtCbxuA9Cjywj0mPY13WoPmflGzjkAuAhgDluLGYT010K+R+lRzwa2AN6LvHyDHKJDuuMYzFZrR16D9RVs+EGCY3Llz8Og9YDf+Y+teTfB4B4bHfwx0W33/Sc5A+tX/A4SzhMERYEKqmCdy2oknqZ/WpcOVkEDodVuJJrwGwUvaUoypmyNFAAD62SqPzHa7W7cfxYwfDoPaAKrGIw0gg6EVbWOmtRWP4fOo/v/asSVl+0OVoYOZ3PsO938LRxWKNzKSO8FAY/mI6x0qT5X5kbCXdZNptHX/uX+YfUaeEaGH4ZcbZDUphuVLrb90f341WjEgcHNG61J58XQY3uFef4XVLV9GQOpBUiQ3SN5rkHNHFTi8WDqUWQibQvjHid/kOlXPA8Jurg7mHRixcwDOiKZLa9AYj/ABVC8c5Y+ztac3Ju3MwYgQoCgQB167/StHKkkfHxQAs/PhY+A2JkhINkmh8ubWOVUBxdoKpUgn0gKZ+nnV+4pwhMRa7O5MSD3TBBFQvJnCioa84GZtEPXL1J9SPp51Z12qbAh0w+113VbtGYPn9npsud8aw3DOH3FXF/aAHEoxDtbaNxNpZkaaGNxXjd+LvC8MpGGt3Lhja3aKT/AFNcyn9a5v8AFu2bHFXPYdir9/R86XJJ/iKMoyE/iXXWT1k1P/jA6CtOPHiZuAqLnudyV0LjPxk4heb+AtvCp0GUXH/xM4j5KK++B/GrG2WH2lbeJt9SFFu4B4gqAp9CPcVzLEcWLV8WRdZGdVYokZ26CSAJPjJ2qY6AN1yAv1xy/wAfsY2wt+wwdG9ipG6sOjDw/Yg1r8f5psYTKHMsxHcXUhZ1Y+AH1jSvznyzzTd4c4u2HIziLiHVWERJXbMNwf2JBvn/AAXEXrD4xgWTRi7E5nH5h4qOp28NtKGU90WzRytDBxY5nEyOoChXU3wuv4jiNtEDTOYSsa5h5eUda8LeIuMJAVR0nU1SeV8ZNlMzEi3K69ACWA9INXaxigVGQZh0IjKfesZuXJkyubelo225815PjjHOnkqv8Z5hvWcbhlYqLLtDADcnunMT0GYMIipzj/MlnCJNwyx+6g1ZvboPM6VUviGhe3adRoGjTeWWR/0n6VjgfIdy+/b41m7xnISc7f1n8I8hr6Vax5pSC0bm+T5K33GOYmSyGgAQQOTv6tafa4vitzQZLQO2otr6n8bx/YFTV17HCjbAQXGcHO5P8SJUdxQCANSdwDkImatlw28PYJChLdtSYUQAAJ0FccxmPN64964dWM+g6AeQGlJyMcauXnqp8UfzSWgaY29B19cq4YLmNb/Ehee8bWGtWSqWmJTNddhmZwJUgKIEnTfqavuUVyPlyHxFgiGBdCOo3H7V12rGFO6ZpLuizu0cZkDwGdQlKUq8s1KUpREpSlESlKURKUpREpSlESlKURKUpRFH8f4r9mw1y9ElF0WYljoonpLECqLgPjXazBcRh7lo+KsLg9YIUx6TUl8UcfFqzZB1uPmP9Kf/AGYfKqOOG23XJcQMN18RO8EaiCfqKozZPdvpUJZ3iTS08Lpg+z3bYxVhhcQsCSCSCJhhlOxEzBAIqY4lhQ9h0A3Ux6jUfUVR+QeXhhrd9u0cWrigdmdZJJUONPIr5+wq7cNxRZQpGqgSZBBO2hB30qOLu2ykAVrF8dd/yOPkVpskfLEHu5Hr181yPmyezQdCxn2Gn61jljHFlNtjJXVf6fD2P61L868NMXFUElHzADUx6f0t9KieV+W8UbwbsLgUggsy5Btpq0dQKaSW0pb3tXfgLzZj8pI+sj6GpCvPgnL9y2XzlQGggAyZ1B8vDr0qatcOQb6+p/0rtkTyOFG4i1r8JbvEeX7/AO9fPHuCriDbzxkQsWJ00jp8t/CpRFA2AHpXPfibx5jcTB2zAZc92OoJ7q+mhJHXSpJg1kJD9wpcUPdKNBo+PgpPiPxIw9o9nYRrxXQZIW2I0gMdx6Aio4fELEt92zZUeBLsfmIqvYPhQVfOvK1cYT3WKqYLATHrWDJ2nM81HsFvMwMdo3Fn4qv8b5Ct4m+10M9kuZYL/HUE+AdlaPLMfLwrOK+Cyp2Z+1m6jgnMlrLqDBHec6jTerRZvodc1SNoW71i8jOAtvLdDEFgG+7AWRmLAwFkSVXwrqHtHJee6vc8GuFBkYcLPbA46Ks8P+GGDtLnuLcvEdGJafREAB99PGprH8It38I1lbbWlKkZcqiB4qEJXQwYnpW5wq8L2GVgt4j8tyLVyQToxQmBIGoMwehrPAxcFuMQlgXAx79rOi5dIBVmMmZ73hHWSYXySG3SSe007Df7dFG1oBAY3Y/L/VyLgnJ73cRew9272TWlBkLnzSQFI1HdgzO+or9C/D8F+FYdLoBKo1l+oPZs1k+0JVRucuWziTiVJNwpkGvdgGRI6mY69KsnwlZv+D4YuZZu1Yk9S1640/Wt3Dy3ZJcSdgBt8d7WfkxCICubK3eH8kWbCMELZmM5yZ2mBA0jX186+cE7Wn7G54TbO4I6qPTcDwP8ta3/AKkxFx4TskUnSQWMeZkCfavjna8/2JcTbibRDMpnaQpgjXQ9OoJqHKw2kd5EKcPuEbK+R1SG7U/we2ptgaEqx84KkqPTQVJVzX4dcee7i37Q/wDMQwIgDKZEezNXSc1XMR2qIbcbKGeMxvoqrfEfHZMFlB1uOq+w7x/6Y965JxzhbXEULJH4lBKltNII/v8AfpXxE5Xv32S9ZYMFGV7RmYknMhGs67QentRbWMC3OyY9/oCCpPpIg+xrPyy8S6q4X0nZvdfxtF8nf6/4rD8LeDurW1eD2SSTvrGUD6//ABrqlVfkGwv2Y3FIJdjqD0QlQPnJ96s+ar+Iwtjs8ndYfaEmuYgcDbyWaUpVtUEpSlESlKURKUpREpSlESlKURKUpREpSlEVX5u5ROJZbqN/ERcuVvusJnTwafnUHwzk+690LdRraLqW0n0UiRJ/Sa6JSqz8Zj3aioDA0u1LVs4AKCD3pAGoEZV2AUCIEn51H8X5qs4Y5WzswA7qIW9Nfuj5178b5hs4VZutrGiDVm9B4eZ0rl9/j6XHZ2aGYyZB6/tWrjYwkNu4VfMynQgCMWfwpziHxTYNFnDa+Lk5j/hUfvX3hPibdP3sKh11IuFfoVJqmYvi6LcLZs3SF10gEeW8/Oo5uOMCcgAnx18vTaPlWj/Eiqq/KpjJyHixsu24LnLCXIi8qk7q/cIPgSdJGxg1ni3NVjDdmHae02y96F/OY/DPhv0mK4XcN517Qq5Rmy59ApbbYekTEaVb8DwEfYftGLdk7oSwBBZoELofwwIA00BPhWHmOjjbcLgTe/wpfQ9nxGR15AofDqT0/a65auKyhlIIIkEagg9Qa5XzJbzcWvz0yR6dmtaPBuN4q2nZ2rrKpMxAMHrBI0HpW1atXDca9ebO5G5iSAIGw/uK+az+0I5IiwcrZxsMwyF12Euuztkt+56CpbCr9nUItq7dbc5FBiepZmVZ8pnyrw5etd3MdSST9Y1ra47w+7ftBcO1m3czS125aW+cuuiq/dBnr5VQx4Wg0815/pSZMjqpi27nBrNzVrSz4xlPvEa1VuK4Y3cSMPhVkAKQqagsRJYnyBAzE6VZOJWbps5EZA8KCxU5YkBoUN117pMaxtVn4Fy9bwqEIJdtXcgSx39l8FGg+taGJj9640dh6+6hGV3A1EWeg6X/AF+1UVsnCuthwJiZH3WmSY95HtX1xEjupPeufdXqQPvNH5FG7bTA3IBufF+EJfSG3XVWG6ny8vEVz/FubN+5bS2DckZ7m+YwCJJ1IAOgJ0qHMw+4fq5B4+fx9brmDI70CtiOf6W/hbJQQNTv79KtvLnCfs2EsWNCbdtVJGxYAZj7tJ96qmFSAJMk6k1fBVrsY/8AZ9P2q/aBJLSfj+lxHjiYm3j+wa66Ir9wKcgZdwSRq2nnXVuA4bPhctxQyuW0bvSpOkg7zW3xbhSX7bKyrJUhWIBKkjQqdwQddK++E4o3LCMRDFRmHgw0Yf5ga2wyjaqPmDmBoFUoHl34c4XBYhr9s3nuNmC9pcZxbViCVQeGgEmTpvUyeOYfObfb2c4MFe0TMD4RO/lUF8ROPvYsLZski9fJUEbqg+8w8DqAP6p6VSuF8sHIRbtNdI+9EafM/SrLIhpvhZ0uQQ7SBZVowXEcWcS1vDX0xdtUzF2yhQ2bLkzKTLddCAPKrA1zC3Los3RZbEZM5QgFgNBJ8NSNCevWub2uM9hfBe21i9qA72wrR1lissDHmNK2+AMmHxOIxjF7n3FOoJa47Z2gnwUIY84ruSIOG6hiySw7X58ftdTsYdUUKihVGgAAAHoBX3FauD4mlxA4lQ22YZflOh9q26r1WyvXe6UpSi9SlKURKUpREpSlESlKURKUpREpSlESlKURK+LykqQDBgwfAxX3SiLkeM4QGYtc7QOfvFiZJ/xCaqPG7RS8UkxpHiQQP309q7rjeN4dSUusoH8wlfnEVnBcJwuftrVu0WiBcUK0D+U9N+laDO0G8V91njs+SM6idj4hcFwfCmuWbl0OoFtspUySTpPodYA6kEV0u38OMFg7LXcU73co1/As7AKqmS3hJNWNuUMBavPijYtK8m4zmYDbl8pOUNOsgTOu9U7HYy7xbGLbtythNdei7F2H5jsB5+tZsuZMyxqsuOwWzi4TJjbhTW8n11UdyFyk+IIW5cdsJaeQrBQWM5lVmGrRMsRA8hOm98R8cTi0tRCW0EDYS2pI9gB7V0vh+BSzaW3bEKogD9z4knUnzqg/FThLDs8UiyFGW5HQa5SfLUifSqE8JEJA56q3FMx2R7IpvQeupWjwrDAIG6nrXrjLmVfCagsBxzKoE6b148T41mG9fIfxpHSbratTnLOIgOIJgkN4wdQRUxw3AG1cuXMxdbkGAZykCNB4R71VuSOJBnunzWB5Qauy8XsYdC962TbLDMwXNk6Biu+WdDE9NPDVjjJk0E0qk0haDpHP3UrwjBZ27QiB+H+bz9KlcfcdbbG0qs41CsYBgiRPQkSAfGK8eGcasYhc1m7buD+VgSPUbj3qB+IXOP2KxFuDfuSE65R1cjy2A6n0NfR48LYWU1YE8hJt2y2sdz7g7eHW/wBsHW4CbYTVngkaL01BBJgAiudtzgl269xlK52Jj70DoJHlHSq3wrDvi+0IVnvjvk6k3B1zfz6yPHbpUvgeU7zauotD/wBwwfZAC3zApkQxTN0vKrMypInWwLfx/NmZMtqZj7xEAfuTThvPuMskA3O1Ubi6Ax/zCG+pqu4wm1cdBlOUkSAdY9a0L19juT+lMbHix21GOVDNmSTO9o8eC7Bw/wCJFq+uQlcPebQG4Ztz4hh18mj1qd4fwHIJa7cYkyYOSSdTMa/WvzwpBbfT510v4Zc4EXRhLjFkYRaLfhYCcoM/dI2HQiBvU/KkjldwVc+YuAWb1207Flu/cVhroTOoPmd9DrUnwfhgsW8gM6kkxE+3pA9qYvAZ7iPmgL08YM1tuZXQ7jQipHO9kC101g1F1KL5p4AMZhXsZ8hbKQ8ZspVg20jeI3G9Qp+HKfZbdlb1xTbJbMACHdt2dep9CIBioJAzKpa7eJIH/wCxt6v/AATP2CdoxZiJk7x0nxMVnYnaPfuLGgit0dG15shVDnHgmKOUWkV7KgQttQGUx3u7uQSJ0nfyqHwXNVy2uTtLiEaFT09jtXVZrWxXDbNwzct23I2LKrH6itRsu1EKF+OSdTTS2qUpUKtpSlKIlKUoiUpSiJSlKIlKUoiUpSiJSlKIlKUoigOL8oW8QpDO6nWCIjy7saxtVSxHIWLw7ZsPczeaMbb/ACJg/OuhcT4nbw9prt1wiLEnU6kwAANWYkgBQCSSAKh7nM95CHuYG+tg73A1t3QfmeypLBepyliOo0NV340b9+qvQ580QoGx4FUXiONx9/LhLoeWYQrJlLEbS0CVG87aT0rovLXLyYSwEGrHV3/M3+g2A/1NR+D+I2Au3+xt4hWaYkTlnbRjuPMSPOrK9wAEkgACSToAPOvIoAw6ibXuRmmVgja0NHJA6lavEuKWrCZrjBQdANyT4ADUmtXBcZtYjuZSMwjK6iGEajqDp0NUm5xD7XiWvNPZr3bSn8oP6nc/7VIXMXEMNCCIisbI7X0SUzgHz9dFO3AGnfn8JxX4S2HYtYuvYJ/DGdB6AkEfOuac58BXB3Oy+1LeufjRVK5B0zNmIBP5d41MaT3njF8ph3YaED5agH6VQeZeWFxVnMoHbKJRvH+U+IPntPrN3JkjikDdPO9rzFfI4W523C5lwvFtacMhhh9fI+VdH4TzJavIUeO8CGRuoOh9RFcytDcHfr0g17kVBLEH79Vsd0HtUvwrFLg8cWRpVXZQwOuQ92Z9gfat74jWbruMQWzo4C7DuEDQadDqwPiTVY61buWsT9otXMLcOhXunwiI91aPauu8dE4Pvbg/+qtnYglivqFI8ngpgkA7uaWaAASSepGp001qXivvhfCCihW0VNAJksAdCfKP7Fa17EoCwVgxEliDOvmQCPaR71yZg99DdfLugcG63bLneNa41x2AaCzHw3J61qNgH6x7mpy4a0rlwTuPnW9pAVMPWng+GyxlvlUrhsILbq6zmUhgZ2IMjbzFauCk3O6C3jH9xU/Y4LdfZQPUx+xqF08MfvuAUzYpZN2AlddXGi5he1GzWs3pKzXP+GFkRTbuOhyj7rEA6dV2Pyq5cn4V1wSW7qgEZhEhgVLEj6HaozjfCrOFsd0szt3LYJ6+MAahRr8vGsvtKJ8gbJGaAs3dKxv1ULbtZVyzsN/9qkuXu1OJQm9cad5PdgAmMuwrVwSjOmbUSA3mNjtVuwPAktXM6k7EQdYmNj/e9ZOBBLI8OYdgRa6UnFIrNK+uRKUpREpSlESlKURKUpREpSlESlKURKUpREpSlESlKURVfiqZ+LYVLsdmtq7csg7NiFKLMbFktMxUfzOfw6WeKr3PlsHBtI7wZTbcSGtPPduKRqGHTxmDIJBp3w350xX2s4HGsbpZWa1dI1OXUgkDVSJIJ1BEGZEeHZBvsozE/A++nEhesXbX2c3Q8MWDqpbMywFIbSQDI84qb5n5nbE32sWjFlGykj8bDef5QdAPKfCOksdN64ZhLbWnZHBFxGIYdQQf06+c1mdouc2Km9Vp4DWueXO5HCtOHRUWJ23r0t31MO2ltSADB7zEwAANTqRUOhZwGIEAglZ1yzEkDWCRE1ar+Gt3FVWAyyCF26ERHoSPevlGwgP9orTkea2Vlwt1cRhtGDB1KkjUdRP71WOGXTrbbRkMH1GhqW5bw/ZSlsBbcsxGsAsxY5fDUnTYD0FeHNuDFsHFJMr/AM0DXu7Fo/lG/kPKvoJWnJgbKwG27fMePr4rMhcI3mN3X7Fcw5+4IbOI7ZR/DvGTHR/xD3+97t4VW1ujy/euu9paxVkpchkcdOvgVI6jcGqcfhY/b/8APXsN8wEXPSIyz/NPt0rmDIaW048LSZK6LYhVIPrlUEk7ASSfQDU1euUeXnsH7RiB2YCmEP3vzS35Rptv6dbDgeHYfCiLKKG2zfeY+rHU+m1eXBOJJjsTew2hUWSQ/wDPnQd3yE++vv53hyD3bAk2Q7QSOF4X774gkszLa6INCw8WO/tWnxjG2rNh0DIrFCFQEA6iNt+u9SfB7kvqQd/9K5/zSvbY284ZYLwNeigJ/wBtT4emRxaBVL5nJx3MGuR1krRa4D+IfOmDwD3ny2lLseign56V6YHghe4q5ok9BOld15S5eTCWMqiCxzNoBr5+1bVKnHA09VQ+VPhviVfPdy2xGqnU76badPr1q/Ly5/N8hU1Sq0uHDK7U8WVoxSvibpadl44PDdmgWZjr7zXxjeH27oAuKGgyN9DtoRrtWzSp+7bp0VtxS4Js2VGf+m7H5D/mb/WpICs0rxkTI/caB8l4lKUqREpSlESlKURKUpREpSlESlKURKUpREpSlESlKURKUpRF537CupVgGUiCDsRUThcLg8KxKm2rbElszR4SSSBoNPKt3jGHd7LLbMMfOJHUT0kVTLeFuWWl7GbpDKSPURpXQFrkq74fiVpzCXFY+AIn5VXuc+UvtC9rZgX1Hp2ij8J8/A+220JjMBdxDDJZKDbKisEPmZIE1dOB4V7WHVbrAsoMmSYHQSdTAqOWNr26XKSORzHamrnvA74XvOu3czEQUkyQfASNR0qbxOEzkEMQY0Ig+hqAf4i4e5fuh7eS2WOR1EhhtmdRrJ3kTuPCTu8B5ywNu+LUylza4QciNsFIYDKD+YaDrG9fKDEeZtHHgelLWOYzTrHPgrny7h3W2TcKksdCoK90bSCxgzPXwqVdARBAIO4NZFZr6iGIRRhg6LKe7U4lcH5rw17g+NK2dcPcl7atJWJ7y76Mp0kdCpM1YuWeYji8q9lcWTGkMPODoY9uh9618UuYDice1uf4eHJRV6Zvxt65hl9FrpXwz4UEwaXIhnGnkv7VRfixSycLUMr44Q53KlcRyhZdcrZiv4lDRm/qI1j0Ir04Tyrh8M5e1bVGIiQOmmnpoPlUxSr7ImM90ALMMr3ckrWw/DrducltFkkkhQCSdTJrN3h1tvvW0b1VT+orYpUlKNaZ4RZ//kkeGUR8tprcpSiJSlKIlKUoiUpSiJSlKIlKUoiUpSiJSlKIlKUoiUpSiJSlKIlKUoiUpSiJSlKIlKUoiVq8Uwhu2LlsNlLoy5t4zAifrSlCio1v4PWAdbjkDYCB/mJnT0Hv4beH+EmDA72dj/V/tWaVF3TPBeUrjg8KLVtbazlQBRJLGBoJJ1PvXtSlSr1U/jHwuwd8u2VrdxiWzoY1JJMqe6ZJ8J86sPA+FjDYdLQbNkEZoiT4xJpSuQ0A2FI6RzhpJ2W/SlK6UaUpSiJSlKIlKUoiUpSiJSlKIlKUoi//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34" name="AutoShape 10" descr="data:image/jpeg;base64,/9j/4AAQSkZJRgABAQAAAQABAAD/2wCEAAkGBhQSEBUUExMUFRUWGBoaFxYXGBgWGhkaHBoYFxweGBgZGyYeHBolGRcdHy8gIycpLCwsFR8yNTAqNSYrLCkBCQoKDgwOGg8PGiwlHyQsLCkvLy8vKiwsLC8yLCwsMC80LCwsLC00LC8sLCwsKSwsLDQsLCwsLyosLCwsLCwsLf/AABEIAJcBTQMBIgACEQEDEQH/xAAcAAEAAgMBAQEAAAAAAAAAAAAABQYBBAcDAgj/xABCEAACAQIEAwYDBgQEBQQDAAABAhEAAwQSITEFBkETIlFhcYEHkaEUMkJSscEjYnLwgpLR4RUzssLSFmOi4hdDU//EABoBAQADAQEBAAAAAAAAAAAAAAADBAUCAQb/xAAwEQABBAEDAQUIAwADAAAAAAABAAIDEQQSITFBBRNRkfAiMmFxgaGxwRTh8SMz0f/aAAwDAQACEQMRAD8A7jSla93iFtTDOoPhI09fCuXPa0W40vQCeF7mgrzt31YHKwPoZr0FehwcLCEVys0r4u3goJYgAbkmAPc1EcbxVxWAR8oI8B4nrE0tKUy21AapVy7eYwzuf8Rj6VJ8BYJcj8wg+u4/vzpaUpTjHEmsqmVA5e4qCWyAZp1LQY2gaalgK+24pbCK7HLmMAbsW1lQoklhBkCdjVS+InNRsfwAisHSWncS0LHQHuzO4gRVOXjt+2ReGJuFtRELpmIkd4FdSATprFTNjsK/FhPkZq+q7FhMcl1M1tgwkjToRoQQdQR4HWveYFVrka5OFe4+73HZnY6sYUFmJ06RoAAFFRPMPOq3Ua1btt2bd03nVshHkilWZTsYZSQTFVppGxclQ/xXmQsA45U+3O+DDZe2BI6hXK/5gsVM4fEK6hkYMp1BBkH0NczHKti7Zu3LJu2ky3LlphHZrkIGR5MyTPd8J1mp34aXm7K6h2VgQPDMDP8A0z71VjyHmQNeBvxSnmxoxGXxk22rtXM1gVD8V5yweGbLexNlHOyFgW/yrJ+lazc+YUaB2PojfuKtvkazdxpUmRPf7oJVipUBwnnvBYm72VrEIbn5DKMY/KGAze01P1IQRyo1hqCvLF3siM3gCar17idxvxEeQ0/3rOzM+PFoOBJKnigdJuFZ5rANc94zzFbw8G92kHqFZh6Ztp8prz5e54s3cXatWu1zO0fdAEQWM97wB6dKqRdqPlcAIjR63/Sndh00m10esLtWjxnGPatZkHUAkqzhRr3iq6kDTbxnpVMbjOKutnS8bcwcmhUabaifnW0TSpAWuhUqN4Bibj2QbpUtJEqIB26eNbmKY5CFIDkELJ6x/ZoTta8WjxrmOzhQDdYidgAWJ+Wg9z0Pga2OG8RW9bVlkSAcp0YSAdR7jauecewBRmw9wSXC5WmdO0UyDA6Bh714cM49dGPD283ZE9n/AClBqdxAMiZ9qyG9oO1U8V4/BR66K6tSsKZrNbCkWG2rV4pxFbFlrrAkKNhuZIAj3NbTbVF8z4E3sJdRdWKyB4lSGA94j3r0crwrxw/NlpgCQyz6H9DUth8UriUYEeVcx4Vjw9rLnuWiChz2yFaFbNlllIytsR4fI+p5pNu+r2oygnMB91gT90eQGx8as9xq91QiWuV06sLtXxh74dFdTKsAQfIiRX2u1VVOvm6xCkqJMGATEnoJgxr1qMwPMdu45tMGtXQcpt3ABLZQ8K4JRzlYNCsTB1Ar1x3H7NpiruZUSwVXuZRE9/Ipy6a6xoKg+BsjoblxnU3bjMXS64UMx0S4FYBHCZV1GsDXpXTRaKw8Q4zYsAG9etWp27S4qT6ZiK2bTgqCCCCJBGoI8jVO49cVwyK9xhbbM6XkLKzI9s20hlDEPcZYYGDlO9bFjmK+85Th1KrJtMGMGYyG6HjUQQ4QrBnUChbQtFbKVo8H4quItB1BUyyspglXUlWUkaHUaEaEEEaGvvG8WtWY7W4iTtmYCY8K4JAFlehpcaAUNzVxVkK2hKgiWbaRqIB/X2qFw1lcsKI6+9Xe/gkcgsoJExPmIP0qjmybN17R/CdD4qdR9D+tfMdrwSB3ek2OB8PW60sSQVoCtnB+HdmpIfOGAjSPHz8628bjFtWy7bDp4noBWtwUt2UMCI2nqN6i+L27t7Ei3lIRdjGh01afp8/Gt7C09w3SKFcf78VRlvWbNqH4VgcRexwe47XLM9pBJyKROVcu2YFtPGCdxVt4nw9rhXKQImSfbYVtYTCrbUKvT617VMyIMuuptJJTJV9BSibfAgN2J9BH6zW1a4VbUg5ZI1BJ1rbbas1IolyX4kcKvfbO1ZD2RjK41AyqAA35Tmk67zpULbwL3AqW0ZzI0UFvPWNq7jdtBgVYAg6EESCPMda+cPhURcqKqqOigAfIVMJdgFqw9o93GW6d+FG8D4VkwSWbgglCHHm8lhp/VFVPG8Hv2UFlcM7ogyqbTKVZcpUZw0uIkH1Uanr0I0FU5oRLyqjMlzXl5F2bXJMRy9ibWHe7dHY21g5CwJdiQq91TA1OpOtaOFwWNxBNrDZ+zMF4ORZ277aTp+HX0rq3MnB/tWGe0CFJgqTqAVIYT5aR71zHEfbeHOXyFDEBh3rbeAJ2InoYPpWZLj9zI2gdPUrXx8kzsdxq6BSOF+CyuyvibozL0tif/k3/AI1ZV+G+GA+9enxzj9MsfSoLlr4uNdBXE4VrbLuyMCreivBHpJra4/8AE827JOGsdo/g7AAecLJb0kVfc2EOETyCelm1n6so3I0EXzQpUri3JCYTGMcxJUhlI031B8iD+ldj5fxrXcLZuN95kUnzMb++/vXFuB3sZjrrdrLXbrztARdjp+FFEfLqTraubeaHtMMHh2K27KrbZhozNA0noAN43M9N4TK+OR5e6wNh+ft1UskQkZGxopx3P4+66NxC32lq4gIzMpHpIjWqFewmJtaFbgjyzL7ESKpvEMP2ai7bZluKdXBIYz1nff8AWuj/AA75ubF2il0zcTQn8w6H1j9DTI7NZnxNnBojb5KIyuwZDEQCDuq/ibt1kKnMQwIK5ZBHnpW3yR8MruExKYi7dtnKGhEDHVlK/eIGwJ6Vc+Jcy4ewcty6A35RLN8lBNQGK+J1kaW7dxyTAmEBPlMn6VVxcaLDJ1Pv9flTudkZLf8Ajjofn67K5Gqre5SYMShkHbWCPXofWoO/8R8RnjsraQRKnMSR4TOmnWKvfCeJpftLctmQenUHqD5itGLIjmJDSqc+JNjgOeNivOxaNnDx1A9dSd/afpUFw9wbl5jvmIB3OhiZ8dBVsZZEHY1B8VTCYW32lyLYzdM0sT0AElttv0qZ2wtVm2TQG6hedgDdtn8XZMfSZHz70jzAqtXbN5LZNm0xYKAzqNLaiTlU/m11b0HTS2YK/Zx+Kz5jlRQEQjKXgkknyBO2+k1ZcRiLdiyWaFRR0/QDxNZP8ZsznS6hSjfA9ry1wo/deHLqOMLaF0Q4QZvXzknWN/OscS5jsWGCXLgznZB3m/yjYeZgVReKc7Xr9/IhNqwsEx95vIt+w+tRVuDiC6g3HYAKoBJGkHbUn/WvX54YAyIXtz/S0I8Pa5Crfd+IWa61u1Z0Xd3b9FHn59DWlgebcXevMqhYkhVVN4O8k7efnXzwrki65LXf4KsZIGrt+y+/yq7cN4VbsLltqB4ncn1O5r1keVMbe4tHkUe+CPZotUnmL4avdPb2HVLx1uWzIts25KnXKSfY+VVW7wzE2DF7D3F/mVcy/wCZZH1rtlYNbsczmCuVmPjDjarfJPFbbYS2puJmXMILCYDGNJnarGp0rnHAeRi+JvG4CLKXnAnTOMxIC/yxEn2Hl0azbCqFUAACABoAB4Ckobdg8pHdbrnvZu+DQIJa5Hb5is9oSe1mOobOMp1AnYACpzhdsfbCsTnsN240IJDqtvMsSGg3R3twD0ECTxnLlt2Zla5aLzn7NoDEjKSUYFc2XTMAG862+H8MSyDkBljLuxLO5iJZm1OggdABAgVBvVKVVFuW2W/cVHcuBbuogMBgjfdzlO7JWdWMFlOwrzzWFv8Aaln7aMvZlbpuT96BbgufDOOpkaaVeb19UUszBVAkkmAB5mqHx3nh7h7LCBtdM4BzN5Iu49d/Teo5pxGLcf7U+PjPnNNH16BeqcyDA2rmcZsTfuNdNnMG7LMFVVuONMwRFkDqTGmtVgcJxmPZr4QvP4iVVeuiZiNB5frVp5d5B2uYrU7i1M+ffPU+Q9yau6IAAAAANABoAPIVVET595Nh4LRGVFh+zANTurjx9PXmvqta5w621wXCoLAQCfCZ28fOtmlXXNDtiFjgkcLGWmWs0rpeLGWmWs0oiwVplrNKIsZaZazSiLEVmlKIlfLICIIkHcGvqlEULi+TcJcMmwgPikp/0EVo/wD45wk6rcPkbjRVopURgjJstHkpxkytFBx81o8N4LZw6lbNtUB3gan1Y6n3NcY50wptY3EBtCbxuA9Cjywj0mPY13WoPmflGzjkAuAhgDluLGYT010K+R+lRzwa2AN6LvHyDHKJDuuMYzFZrR16D9RVs+EGCY3Llz8Og9YDf+Y+teTfB4B4bHfwx0W33/Sc5A+tX/A4SzhMERYEKqmCdy2oknqZ/WpcOVkEDodVuJJrwGwUvaUoypmyNFAAD62SqPzHa7W7cfxYwfDoPaAKrGIw0gg6EVbWOmtRWP4fOo/v/asSVl+0OVoYOZ3PsO938LRxWKNzKSO8FAY/mI6x0qT5X5kbCXdZNptHX/uX+YfUaeEaGH4ZcbZDUphuVLrb90f341WjEgcHNG61J58XQY3uFef4XVLV9GQOpBUiQ3SN5rkHNHFTi8WDqUWQibQvjHid/kOlXPA8Jurg7mHRixcwDOiKZLa9AYj/ABVC8c5Y+ztac3Ju3MwYgQoCgQB167/StHKkkfHxQAs/PhY+A2JkhINkmh8ubWOVUBxdoKpUgn0gKZ+nnV+4pwhMRa7O5MSD3TBBFQvJnCioa84GZtEPXL1J9SPp51Z12qbAh0w+113VbtGYPn9npsud8aw3DOH3FXF/aAHEoxDtbaNxNpZkaaGNxXjd+LvC8MpGGt3Lhja3aKT/AFNcyn9a5v8AFu2bHFXPYdir9/R86XJJ/iKMoyE/iXXWT1k1P/jA6CtOPHiZuAqLnudyV0LjPxk4heb+AtvCp0GUXH/xM4j5KK++B/GrG2WH2lbeJt9SFFu4B4gqAp9CPcVzLEcWLV8WRdZGdVYokZ26CSAJPjJ2qY6AN1yAv1xy/wAfsY2wt+wwdG9ipG6sOjDw/Yg1r8f5psYTKHMsxHcXUhZ1Y+AH1jSvznyzzTd4c4u2HIziLiHVWERJXbMNwf2JBvn/AAXEXrD4xgWTRi7E5nH5h4qOp28NtKGU90WzRytDBxY5nEyOoChXU3wuv4jiNtEDTOYSsa5h5eUda8LeIuMJAVR0nU1SeV8ZNlMzEi3K69ACWA9INXaxigVGQZh0IjKfesZuXJkyubelo225815PjjHOnkqv8Z5hvWcbhlYqLLtDADcnunMT0GYMIipzj/MlnCJNwyx+6g1ZvboPM6VUviGhe3adRoGjTeWWR/0n6VjgfIdy+/b41m7xnISc7f1n8I8hr6Vax5pSC0bm+T5K33GOYmSyGgAQQOTv6tafa4vitzQZLQO2otr6n8bx/YFTV17HCjbAQXGcHO5P8SJUdxQCANSdwDkImatlw28PYJChLdtSYUQAAJ0FccxmPN64964dWM+g6AeQGlJyMcauXnqp8UfzSWgaY29B19cq4YLmNb/Ehee8bWGtWSqWmJTNddhmZwJUgKIEnTfqavuUVyPlyHxFgiGBdCOo3H7V12rGFO6ZpLuizu0cZkDwGdQlKUq8s1KUpREpSlESlKURKUpREpSlESlKURKUpRFH8f4r9mw1y9ElF0WYljoonpLECqLgPjXazBcRh7lo+KsLg9YIUx6TUl8UcfFqzZB1uPmP9Kf/AGYfKqOOG23XJcQMN18RO8EaiCfqKozZPdvpUJZ3iTS08Lpg+z3bYxVhhcQsCSCSCJhhlOxEzBAIqY4lhQ9h0A3Ux6jUfUVR+QeXhhrd9u0cWrigdmdZJJUONPIr5+wq7cNxRZQpGqgSZBBO2hB30qOLu2ykAVrF8dd/yOPkVpskfLEHu5Hr181yPmyezQdCxn2Gn61jljHFlNtjJXVf6fD2P61L868NMXFUElHzADUx6f0t9KieV+W8UbwbsLgUggsy5Btpq0dQKaSW0pb3tXfgLzZj8pI+sj6GpCvPgnL9y2XzlQGggAyZ1B8vDr0qatcOQb6+p/0rtkTyOFG4i1r8JbvEeX7/AO9fPHuCriDbzxkQsWJ00jp8t/CpRFA2AHpXPfibx5jcTB2zAZc92OoJ7q+mhJHXSpJg1kJD9wpcUPdKNBo+PgpPiPxIw9o9nYRrxXQZIW2I0gMdx6Aio4fELEt92zZUeBLsfmIqvYPhQVfOvK1cYT3WKqYLATHrWDJ2nM81HsFvMwMdo3Fn4qv8b5Ct4m+10M9kuZYL/HUE+AdlaPLMfLwrOK+Cyp2Z+1m6jgnMlrLqDBHec6jTerRZvodc1SNoW71i8jOAtvLdDEFgG+7AWRmLAwFkSVXwrqHtHJee6vc8GuFBkYcLPbA46Ks8P+GGDtLnuLcvEdGJafREAB99PGprH8It38I1lbbWlKkZcqiB4qEJXQwYnpW5wq8L2GVgt4j8tyLVyQToxQmBIGoMwehrPAxcFuMQlgXAx79rOi5dIBVmMmZ73hHWSYXySG3SSe007Df7dFG1oBAY3Y/L/VyLgnJ73cRew9272TWlBkLnzSQFI1HdgzO+or9C/D8F+FYdLoBKo1l+oPZs1k+0JVRucuWziTiVJNwpkGvdgGRI6mY69KsnwlZv+D4YuZZu1Yk9S1640/Wt3Dy3ZJcSdgBt8d7WfkxCICubK3eH8kWbCMELZmM5yZ2mBA0jX186+cE7Wn7G54TbO4I6qPTcDwP8ta3/AKkxFx4TskUnSQWMeZkCfavjna8/2JcTbibRDMpnaQpgjXQ9OoJqHKw2kd5EKcPuEbK+R1SG7U/we2ptgaEqx84KkqPTQVJVzX4dcee7i37Q/wDMQwIgDKZEezNXSc1XMR2qIbcbKGeMxvoqrfEfHZMFlB1uOq+w7x/6Y965JxzhbXEULJH4lBKltNII/v8AfpXxE5Xv32S9ZYMFGV7RmYknMhGs67QentRbWMC3OyY9/oCCpPpIg+xrPyy8S6q4X0nZvdfxtF8nf6/4rD8LeDurW1eD2SSTvrGUD6//ABrqlVfkGwv2Y3FIJdjqD0QlQPnJ96s+ar+Iwtjs8ndYfaEmuYgcDbyWaUpVtUEpSlESlKURKUpREpSlESlKURKUpREpSlEVX5u5ROJZbqN/ERcuVvusJnTwafnUHwzk+690LdRraLqW0n0UiRJ/Sa6JSqz8Zj3aioDA0u1LVs4AKCD3pAGoEZV2AUCIEn51H8X5qs4Y5WzswA7qIW9Nfuj5178b5hs4VZutrGiDVm9B4eZ0rl9/j6XHZ2aGYyZB6/tWrjYwkNu4VfMynQgCMWfwpziHxTYNFnDa+Lk5j/hUfvX3hPibdP3sKh11IuFfoVJqmYvi6LcLZs3SF10gEeW8/Oo5uOMCcgAnx18vTaPlWj/Eiqq/KpjJyHixsu24LnLCXIi8qk7q/cIPgSdJGxg1ni3NVjDdmHae02y96F/OY/DPhv0mK4XcN517Qq5Rmy59ApbbYekTEaVb8DwEfYftGLdk7oSwBBZoELofwwIA00BPhWHmOjjbcLgTe/wpfQ9nxGR15AofDqT0/a65auKyhlIIIkEagg9Qa5XzJbzcWvz0yR6dmtaPBuN4q2nZ2rrKpMxAMHrBI0HpW1atXDca9ebO5G5iSAIGw/uK+az+0I5IiwcrZxsMwyF12Euuztkt+56CpbCr9nUItq7dbc5FBiepZmVZ8pnyrw5etd3MdSST9Y1ra47w+7ftBcO1m3czS125aW+cuuiq/dBnr5VQx4Wg0815/pSZMjqpi27nBrNzVrSz4xlPvEa1VuK4Y3cSMPhVkAKQqagsRJYnyBAzE6VZOJWbps5EZA8KCxU5YkBoUN117pMaxtVn4Fy9bwqEIJdtXcgSx39l8FGg+taGJj9640dh6+6hGV3A1EWeg6X/AF+1UVsnCuthwJiZH3WmSY95HtX1xEjupPeufdXqQPvNH5FG7bTA3IBufF+EJfSG3XVWG6ny8vEVz/FubN+5bS2DckZ7m+YwCJJ1IAOgJ0qHMw+4fq5B4+fx9brmDI70CtiOf6W/hbJQQNTv79KtvLnCfs2EsWNCbdtVJGxYAZj7tJ96qmFSAJMk6k1fBVrsY/8AZ9P2q/aBJLSfj+lxHjiYm3j+wa66Ir9wKcgZdwSRq2nnXVuA4bPhctxQyuW0bvSpOkg7zW3xbhSX7bKyrJUhWIBKkjQqdwQddK++E4o3LCMRDFRmHgw0Yf5ga2wyjaqPmDmBoFUoHl34c4XBYhr9s3nuNmC9pcZxbViCVQeGgEmTpvUyeOYfObfb2c4MFe0TMD4RO/lUF8ROPvYsLZski9fJUEbqg+8w8DqAP6p6VSuF8sHIRbtNdI+9EafM/SrLIhpvhZ0uQQ7SBZVowXEcWcS1vDX0xdtUzF2yhQ2bLkzKTLddCAPKrA1zC3Los3RZbEZM5QgFgNBJ8NSNCevWub2uM9hfBe21i9qA72wrR1lissDHmNK2+AMmHxOIxjF7n3FOoJa47Z2gnwUIY84ruSIOG6hiySw7X58ftdTsYdUUKihVGgAAAHoBX3FauD4mlxA4lQ22YZflOh9q26r1WyvXe6UpSi9SlKURKUpREpSlESlKURKUpREpSlESlKURK+LykqQDBgwfAxX3SiLkeM4QGYtc7QOfvFiZJ/xCaqPG7RS8UkxpHiQQP309q7rjeN4dSUusoH8wlfnEVnBcJwuftrVu0WiBcUK0D+U9N+laDO0G8V91njs+SM6idj4hcFwfCmuWbl0OoFtspUySTpPodYA6kEV0u38OMFg7LXcU73co1/As7AKqmS3hJNWNuUMBavPijYtK8m4zmYDbl8pOUNOsgTOu9U7HYy7xbGLbtythNdei7F2H5jsB5+tZsuZMyxqsuOwWzi4TJjbhTW8n11UdyFyk+IIW5cdsJaeQrBQWM5lVmGrRMsRA8hOm98R8cTi0tRCW0EDYS2pI9gB7V0vh+BSzaW3bEKogD9z4knUnzqg/FThLDs8UiyFGW5HQa5SfLUifSqE8JEJA56q3FMx2R7IpvQeupWjwrDAIG6nrXrjLmVfCagsBxzKoE6b148T41mG9fIfxpHSbratTnLOIgOIJgkN4wdQRUxw3AG1cuXMxdbkGAZykCNB4R71VuSOJBnunzWB5Qauy8XsYdC962TbLDMwXNk6Biu+WdDE9NPDVjjJk0E0qk0haDpHP3UrwjBZ27QiB+H+bz9KlcfcdbbG0qs41CsYBgiRPQkSAfGK8eGcasYhc1m7buD+VgSPUbj3qB+IXOP2KxFuDfuSE65R1cjy2A6n0NfR48LYWU1YE8hJt2y2sdz7g7eHW/wBsHW4CbYTVngkaL01BBJgAiudtzgl269xlK52Jj70DoJHlHSq3wrDvi+0IVnvjvk6k3B1zfz6yPHbpUvgeU7zauotD/wBwwfZAC3zApkQxTN0vKrMypInWwLfx/NmZMtqZj7xEAfuTThvPuMskA3O1Ubi6Ax/zCG+pqu4wm1cdBlOUkSAdY9a0L19juT+lMbHix21GOVDNmSTO9o8eC7Bw/wCJFq+uQlcPebQG4Ztz4hh18mj1qd4fwHIJa7cYkyYOSSdTMa/WvzwpBbfT510v4Zc4EXRhLjFkYRaLfhYCcoM/dI2HQiBvU/KkjldwVc+YuAWb1207Flu/cVhroTOoPmd9DrUnwfhgsW8gM6kkxE+3pA9qYvAZ7iPmgL08YM1tuZXQ7jQipHO9kC101g1F1KL5p4AMZhXsZ8hbKQ8ZspVg20jeI3G9Qp+HKfZbdlb1xTbJbMACHdt2dep9CIBioJAzKpa7eJIH/wCxt6v/AATP2CdoxZiJk7x0nxMVnYnaPfuLGgit0dG15shVDnHgmKOUWkV7KgQttQGUx3u7uQSJ0nfyqHwXNVy2uTtLiEaFT09jtXVZrWxXDbNwzct23I2LKrH6itRsu1EKF+OSdTTS2qUpUKtpSlKIlKUoiUpSiJSlKIlKUoiUpSiJSlKIlKUoigOL8oW8QpDO6nWCIjy7saxtVSxHIWLw7ZsPczeaMbb/ACJg/OuhcT4nbw9prt1wiLEnU6kwAANWYkgBQCSSAKh7nM95CHuYG+tg73A1t3QfmeypLBepyliOo0NV340b9+qvQ580QoGx4FUXiONx9/LhLoeWYQrJlLEbS0CVG87aT0rovLXLyYSwEGrHV3/M3+g2A/1NR+D+I2Au3+xt4hWaYkTlnbRjuPMSPOrK9wAEkgACSToAPOvIoAw6ibXuRmmVgja0NHJA6lavEuKWrCZrjBQdANyT4ADUmtXBcZtYjuZSMwjK6iGEajqDp0NUm5xD7XiWvNPZr3bSn8oP6nc/7VIXMXEMNCCIisbI7X0SUzgHz9dFO3AGnfn8JxX4S2HYtYuvYJ/DGdB6AkEfOuac58BXB3Oy+1LeufjRVK5B0zNmIBP5d41MaT3njF8ph3YaED5agH6VQeZeWFxVnMoHbKJRvH+U+IPntPrN3JkjikDdPO9rzFfI4W523C5lwvFtacMhhh9fI+VdH4TzJavIUeO8CGRuoOh9RFcytDcHfr0g17kVBLEH79Vsd0HtUvwrFLg8cWRpVXZQwOuQ92Z9gfat74jWbruMQWzo4C7DuEDQadDqwPiTVY61buWsT9otXMLcOhXunwiI91aPauu8dE4Pvbg/+qtnYglivqFI8ngpgkA7uaWaAASSepGp001qXivvhfCCihW0VNAJksAdCfKP7Fa17EoCwVgxEliDOvmQCPaR71yZg99DdfLugcG63bLneNa41x2AaCzHw3J61qNgH6x7mpy4a0rlwTuPnW9pAVMPWng+GyxlvlUrhsILbq6zmUhgZ2IMjbzFauCk3O6C3jH9xU/Y4LdfZQPUx+xqF08MfvuAUzYpZN2AlddXGi5he1GzWs3pKzXP+GFkRTbuOhyj7rEA6dV2Pyq5cn4V1wSW7qgEZhEhgVLEj6HaozjfCrOFsd0szt3LYJ6+MAahRr8vGsvtKJ8gbJGaAs3dKxv1ULbtZVyzsN/9qkuXu1OJQm9cad5PdgAmMuwrVwSjOmbUSA3mNjtVuwPAktXM6k7EQdYmNj/e9ZOBBLI8OYdgRa6UnFIrNK+uRKUpREpSlESlKURKUpREpSlESlKURKUpREpSlESlKURVfiqZ+LYVLsdmtq7csg7NiFKLMbFktMxUfzOfw6WeKr3PlsHBtI7wZTbcSGtPPduKRqGHTxmDIJBp3w350xX2s4HGsbpZWa1dI1OXUgkDVSJIJ1BEGZEeHZBvsozE/A++nEhesXbX2c3Q8MWDqpbMywFIbSQDI84qb5n5nbE32sWjFlGykj8bDef5QdAPKfCOksdN64ZhLbWnZHBFxGIYdQQf06+c1mdouc2Km9Vp4DWueXO5HCtOHRUWJ23r0t31MO2ltSADB7zEwAANTqRUOhZwGIEAglZ1yzEkDWCRE1ar+Gt3FVWAyyCF26ERHoSPevlGwgP9orTkea2Vlwt1cRhtGDB1KkjUdRP71WOGXTrbbRkMH1GhqW5bw/ZSlsBbcsxGsAsxY5fDUnTYD0FeHNuDFsHFJMr/AM0DXu7Fo/lG/kPKvoJWnJgbKwG27fMePr4rMhcI3mN3X7Fcw5+4IbOI7ZR/DvGTHR/xD3+97t4VW1ujy/euu9paxVkpchkcdOvgVI6jcGqcfhY/b/8APXsN8wEXPSIyz/NPt0rmDIaW048LSZK6LYhVIPrlUEk7ASSfQDU1euUeXnsH7RiB2YCmEP3vzS35Rptv6dbDgeHYfCiLKKG2zfeY+rHU+m1eXBOJJjsTew2hUWSQ/wDPnQd3yE++vv53hyD3bAk2Q7QSOF4X774gkszLa6INCw8WO/tWnxjG2rNh0DIrFCFQEA6iNt+u9SfB7kvqQd/9K5/zSvbY284ZYLwNeigJ/wBtT4emRxaBVL5nJx3MGuR1krRa4D+IfOmDwD3ny2lLseign56V6YHghe4q5ok9BOld15S5eTCWMqiCxzNoBr5+1bVKnHA09VQ+VPhviVfPdy2xGqnU76badPr1q/Ly5/N8hU1Sq0uHDK7U8WVoxSvibpadl44PDdmgWZjr7zXxjeH27oAuKGgyN9DtoRrtWzSp+7bp0VtxS4Js2VGf+m7H5D/mb/WpICs0rxkTI/caB8l4lKUqREpSlESlKURKUpREpSlESlKURKUpREpSlESlKURKUpRF537CupVgGUiCDsRUThcLg8KxKm2rbElszR4SSSBoNPKt3jGHd7LLbMMfOJHUT0kVTLeFuWWl7GbpDKSPURpXQFrkq74fiVpzCXFY+AIn5VXuc+UvtC9rZgX1Hp2ij8J8/A+220JjMBdxDDJZKDbKisEPmZIE1dOB4V7WHVbrAsoMmSYHQSdTAqOWNr26XKSORzHamrnvA74XvOu3czEQUkyQfASNR0qbxOEzkEMQY0Ig+hqAf4i4e5fuh7eS2WOR1EhhtmdRrJ3kTuPCTu8B5ywNu+LUylza4QciNsFIYDKD+YaDrG9fKDEeZtHHgelLWOYzTrHPgrny7h3W2TcKksdCoK90bSCxgzPXwqVdARBAIO4NZFZr6iGIRRhg6LKe7U4lcH5rw17g+NK2dcPcl7atJWJ7y76Mp0kdCpM1YuWeYji8q9lcWTGkMPODoY9uh9618UuYDice1uf4eHJRV6Zvxt65hl9FrpXwz4UEwaXIhnGnkv7VRfixSycLUMr44Q53KlcRyhZdcrZiv4lDRm/qI1j0Ir04Tyrh8M5e1bVGIiQOmmnpoPlUxSr7ImM90ALMMr3ckrWw/DrducltFkkkhQCSdTJrN3h1tvvW0b1VT+orYpUlKNaZ4RZ//kkeGUR8tprcpSiJSlKIlKUoiUpSiJSlKIlKUoiUpSiJSlKIlKUoiUpSiJSlKIlKUoiUpSiJSlKIlKUoiVq8Uwhu2LlsNlLoy5t4zAifrSlCio1v4PWAdbjkDYCB/mJnT0Hv4beH+EmDA72dj/V/tWaVF3TPBeUrjg8KLVtbazlQBRJLGBoJJ1PvXtSlSr1U/jHwuwd8u2VrdxiWzoY1JJMqe6ZJ8J86sPA+FjDYdLQbNkEZoiT4xJpSuQ0A2FI6RzhpJ2W/SlK6UaUpSiJSlKIlKUoiUpSiJSlKIlKUoi//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36" name="AutoShape 12" descr="data:image/jpeg;base64,/9j/4AAQSkZJRgABAQAAAQABAAD/2wCEAAkGBxQSEhUTEBQWFRUXFxUYGBgWFRUVFxcVFRoXFhcXFhUYHCggGBolHRUXITEhJikrLi4uFx8zODMsNygtLisBCgoKDg0OGxAQGiwkICQsLCwsLCwsLC0sLSwsLCwsLCwsLCwsLC8sLCwsLCwsLSwsLCwsLCwsLCwsLywsLCwsLP/AABEIAMQBAQMBEQACEQEDEQH/xAAbAAABBQEBAAAAAAAAAAAAAAAEAAIDBQYBB//EAEUQAAEDAgMECAIGCAUDBQAAAAEAAhEDBBIhMQUiQVEGEzJhcYGRoQexQlJywdHwFCMzYoKSsuEVJDRzosPS8TVDY3TC/8QAGwEAAgMBAQEAAAAAAAAAAAAAAAIBAwQFBgf/xAA4EQACAQIEAwYEBQQCAwEAAAAAAQIDEQQSITEFQVETMmFxgbGRocHRFCIz4fA0QlJyBvEVIyRi/9oADAMBAAIRAxEAPwD1q4rhkSJlXpXMk5qJEy+BMQfZTkYirJu1ifrVFh85DUvQDEH2UqDFdVJ2sKlehxiD7IcAVVN7E3WqLDZyB98AYg+ynIxHWSex2negmIPshwBVk3axN1qiw+chqXoBiD7KVAV1knawmXwJiD7IyEKsm7WJutUWHzkNS9AMQfZSoCusk7WOMvgTEH2RkZCrJvYn61RYfOQ1b0NMQfZSoXFdVJ7Cp3ocYg+yHCwKqm7WJutUWGzkD74AxB9lORiOsk7WO074ExB9kZGCrJu1ibrVFh85DUvQDEH2UqArrJO1jtK8DjEFDhYFVTZL1qiw2cgdfgEiDl4KcgjrJcjtO9BMQfZDgSqybtYm61RYbOQ1L4AxB9lOQR1knaxxl8CYg+yMgKsm9ifrVFh85DVvQ0xB9lKgK6qTtYkt7gPmAREe6hxsNCakTKBwLaejfEp4FFfZAdDtBO9iiO5YJDQA3XaPknWxRPc7adr1Q9iYbhqQuK+v2j4p1sZ5bs7bdoIexMNw9IXgFz2j5fIJ1sUT3Fb9oIewR3D0heA3XaPknWxRPvDaHaHih7ER3LBIaAG77XomWxTPcVr2h5olsRDcOSl5X1+0fFOtiiW5237QQ9ghuHpC8Bue0fJOtiie5207XkolsTDcNSlxXVu0fEp1sZ5bj7XtDz+SHsTDcOSF4Bcdo/ngnWxRPvHKHaHih7ER3LBIaAG67XonWxRPcI2Z9Ly+9JMtocw9IaAPaQyb4lPAprbIEoDeCd7FEdw+FWXgN0N4+SdbFM9ztoN71Q9ghuGwlLivrjePinWxRLc7bDeCHsTHcPhVlwDcjePl8gnWxTPc5bjeCl7ER3D4VZeQusXvdIGWWZyCnOkL2MpPRBdDY8EFzvQfeUjq9EXRw1tWwwWbe/1SZ2XdlEa/Z9M5lvufxR2kiHQg+QwbMYDIkef4qe0kL+Hgtjj7HkfVCqA6PRlTeW7muJcCBz4equjJPYyVKcovVEduN4JnsJHcPhVl4DcjePknWxTPc7aDe8ih7BDcNhIXFfWG8fEqxFEtx1sN4efyUPYmG4dCQuALgbx/PBWLYplucoDeHih7ER3LCFWXgV0N70TrYpnuT7NHa8vvSzLaPMOSF4JtAZDzTQKauyBqI3gnZVHcOSFwFcje9Ey2Kp7nbYbyGENwxKWgFYbx8U6KZbjrcbwQ9gjuGpC4CuBvHy+SdbFMtxWrCXABRJ2RME3LQvKFqBmcz7Khzubo00twhIWCQBDdXAptLnECAdTExwTRi5OyEqTUI3ZQ0umluW03SRjfgLZbiYZwhxE9mc55Zq54aWv8uZVjYO3jv4GipvDhLSCDxBkeqoaa3Niaauhygk4ROqAK+42aAcVPLm3h5clbGpyZnnQV7xIAnKrAdwN4+SZbFMtztqN7yQyYbhiUtAKo3j4lOil7jrcbw8/kh7BHcNSFwDcDeKdbFMtxURvDxQ9gjuHJC4DuRveiZFU9ybZ47Xl96WZZR5hiUuBr4ZDzTRKqvIHojeCZlUdwxIWglwN70TorluK2G8hhHcLSFgFVGZ8U6KnudoDeCGEdwxKWglcbx8kyK5blvYWuBufaOv4Kicrs2UqeVeIUkLRIAjr1cLXOPAE+imKu0hZyyxcuh5rYXB2jdPFdx6tjHvawEgOwwADHDOY/uuhL/wBcUo9TjwvXm3N8mxUbOmbKzJYyXXWFxwtlzeuLcJMSRGUKLvPPy+hKinTp6by+o2826yzvD+iAtpAxVpycDuZa09l0cvxR2TnC0tw7dUqrcFZc0entMiQuedk6gBIAB2hSjfH8Xh9by+XgnhLkU1YcysuBvFXoyS3O2w3vJDCO4UkLAKqMz4lOip7jqA3ghkx3C0pYB1xvFMiqW5yiN4IYR3DUhaCXA3k6K5bk1iNfL70sh6XMKSlwPd6BTErqENIZhMytbhcJSwFrjNMhJbioDNDCO4VCUcDqjMpkVvc7RGYQwW4XCUsGUKc1R3Z+gRJ2iEI3mW6oNgkAJAEdzSxsc0/SBHqIUxdmmLOOaLj1PD61Ora1i2SypTJEjLzHMEHzBXUTUlc4DUqcrPRoOttvEUqNF7RhpVm1Q4dqMeNwI0PGNFDgrt9UMqrtGL2Tv87m0tth2F/UNxTc4mQX0wQ0F377CMQmOBAPqskqlSmsr+J0I0aFaWdeqNkFmN4kAJAHHNkQdCgDOM4g6tJb/KYn2WlPQwSVnYntxmhhHcJhKOB1BmfEpitrUdQG8EMI7hUJSwErDeKZFb3FSGYQwW4XCUsBa4zTISW5JaDXy+9RIamEpS0huRopQkyKmMwpK1uEqCwHrDNShHuKiM0MFuEKBwaoMypK3uKkMwglbhKgc7aftPL7lE+6TT75ZKk1CQAkAMrVQxpc4wBmSpinJ2QspKKuzI7RfY7SxMDorMaS1w3XQJMA6Pb3fJaYxqUmuhhnKjiE+qMDV2NUFFlcQ5j3lgg72IOLILe8jKJ1WvOrtdDn9nLKpcnoQ2F7UtqoqU5a9hggyJ5scOR5IlFTVmRCcqcsy3R7bs+6FWkyq3R7WuHdiAMe65cllbR34SUoqS5hCgYSAEgDOUjLqh4Go/2MfctC2Rin3mEUBmhkR3Jqjw0FziGgakkADxJUDlDX6TWgcQbinrwdi9xKfK+hS5xvuEbP21b1HAU69Nx5B7Z9DmoaaJjJN6MuISloNVGZUoR7ipjMIIW4SoLAesM1KEe4+2GvkoY0CdQWEdcaKUJMjpjMKRUTwlHIaozUoRoVIZoYImhQOQPGZTCMVMZqARPCgciJh0jhCndC7O5aseCARxVD0Nad1ccgkSAAduWZrW9Wk0wXMIHjwT05ZZJlVennpuKPPug2xJq1KtR2F9DG3qtH4iwtl37u8fEj12VamyXPmczDUU25Seqvp6E9L/0+1/8Auf8AXKP75+X0Bfo0/wDb6kXxCaytdU2UAHVSMJw/SM7s++fIdymgnGH5gxbVSraGr2PQ9l2nU0adLXAxrZ54QBKwylmk2dWnHJBR6IKSjiQAJtS76qmSO0cmjm46fj5KYq7FnLKrlXQt8DQ3kBPjxV5ksT0hmoYIpelFG3rDq61MVCNM3NwE97Tr3Lk43i8cNLJT1l8l5/Y3UcB26vPRfMwd30PGtKoR3PE/8h+Cz0P+RParD1X2f3Gq8GW9OXx+6+xU3PRu4b/7YeObCD7GD7LqUuM4Op/fbzTXz1XzOfU4ZiYf238n/wBP5BOy9u3tmYaamAfQqtc5nkD2f4SFtjVo1e7JPyaM+WtT3TXmmbrYvTe3rj9a4UH8Q9wDD9l5yPgYPipcGh1Vi99DTUHB0FpBBzBBBBHMEapC1BMJRyGqM1KEY6gNUMaJKoHGVEIWQ1gzUkE0KBiKoM1IrFTGaARLCgYhcM1IrEwZoBE0KBiF4zUiskt6xYeYOo5d4SyjceEraFgxwIkGQqjQOQAkAVW2Ng0a++5pFQDdexxY/uGIajuMhW06so6X0KK1CFRXa1MJ/gdX9EpOLq+dxhdTgQwdaW4wMMg8Z0zla+1WZrTY5n4eXZxeu9mumpu9j9HqFsS6m0l51e8lzz/EdPKFjnVlPc6lLDwp91Fqqy4SAOEoAo6IdVf1tQQB2GfVHM/vFXJW0Mzbk7k9QZqRWDX1z1bCRqch4nj5arDxDFfh6Dkt3ovP9tzRhaPa1EntzMy48T4krxWrfieh2QJ/iTD2Q93e2lUI8nYYK1fgqi7zivOUU/he5R+Jg9rvyi7fGx2ltGm4hslrjo17XUyfAPAnyUTwdaMc9rpc4tSS87N29QjiacnlvZ9Gmn6XtcLWU0HnO3/9TV+2fkF9A4Z/SU/I8fjv6mfmbL4UbQJNW3JloAqMHLPC8DuMtPrzWmquYtB8j0iFSaiKoM1IrO0woZMR6BjjgghnGjNBFiVBJE8ZoIYypVawFz3BrRqXEADzKN9iG0tWZ+/6cW7DFMPqnm0YW/zOz9AVcqEnuUSxcFtqVR6f5/6fL/dz/oT/AIfxKfxn/wCfn+xcbH6W0Kzg0zScdA+IJ5B4y9YVcqUol1PEQk7bGlhVGkieM0ECaM0AWFJsAKp7mmKsgT/FaeNzc93Iugls8pHEKcrsLnV7BdKs12bXA+BBSjJ3HoJEgBIAhuLpjO25rfEj2HFSk2Q2luV9Xa7nZUGF3775a3yGp9kyh1K3U6BdvdzAfuu/4k9x+75qHGw0Z3IqjMLyODpcPH6Q+/zKaLuhJqzGPGaYrM/tytL8PBo9zn8oXlONV89dU1tFfN6+1jtcPpZaebr7IoNr7TbbsDnAmTAA4nXU6aLJgcDUxc3GDtbVtluKxcMNFSlrfZF/0esGXlBtenUcA6QQ5glrmmCDDs8xqupLgOXR1NfL9zNT4iprMo/MZtTZLqMF0OaTke/wOhXMxWCqYXVu6el17M10q8aunMAWEvPONuH/ADFb7bvmvoPDv6Sn/qjx+N/qJ+bND8Lf9af9l/8AUxaandEod89dhUGwjeM0EHGhBKHIJEoA6AgAa82pRpZVarGHkXCf5dUyi3shJVIR3ZQbY6aUWN/UHrXnTJzWt73EgT4D2VsaMnvoUVMVBL8urMHtLaVW4dirPLjwGjW/ZboFpjFR2ME5ym7yYImEEgAzZ+zH1iA0BrT9N+TR58fJY8RxDDYd5ak0n0+/T1saqOCr1leEXbry/f0PWtk2ppUWMNQ1S0RjPHw7hoNcgqnNT/MtmdCEHBZXyCXBQMdpNzCGyUrsj2ndknqaR3z2nfUb/wBx4eqWMebHnLkhtC3axoa3QfmSnuVWOOtWEyWieeh9Qi5Njv6NGj6g/jJ+cqNAu+oZZSBBcXHmYn2SSRbB3IdtfsjmRLqYyJGRe0HMIhuE+6QUrGm3NrBPOJPqVZcpsiYhQScwA5HNADKwdhgb0ZtnUEd/EcPNFtSb6WHk8Shu2rItcx9apicXcyT6rwNao6lSU3zbZ6SEckVHoB31jTrNDarcQBB1IMjLIjxKuwmMq4Weem/NcmVYjDU68cs0X2ytrMt6TaNGiGsboA88cySSJJJMrqPjs3q4a+f7GaPD4xVovTyB9pbTfWjFAA0A0nmeZXNxWNqYnvaJcka6VCNPYBWMtPNtsH/MVv8Acf8A1FfQ8B/S0/8AWPseOxf68/8AZ+5q/hNRm6qu+rSjzc9v/aVdV2Iw6/Mz1ZUmwY4KAOQgBKQEFAGC6X9KXl7qFu4ta0lr3tMOc4ahp4NGmWvhrqpUla7OfiMQ75YmOWgxk1K1e7ssce/CY9dFnq4zD0u/OK9Vf4bl9PDVqncg36O3x2CmbGqxLg1g5ucB8pXPnxzCRdotyfgn9bGyHCMS1eSUV4v7XC7XYbXa1Q77EH3z+S5+J/5DUhpGlb/a/tp7m2jwSEtZVL/6299fYKuLSnRaDTYHPc5rG45dvOMSe4CTlGi5seIYnFzaqVGopNvLpouXrtrc3vBYfDRTpwTk2kr66v7b6WDaVhigOdUqOP7zmgnkGMgfNYPxEm7UoJX8Lv4u7v8AA2dirXnJv1svgrIOdt2nZVOqrVQHmCacOdGLTE4DCwxnryldnAYPG4eDqLb/AA5vy6P3MGKxOGnNQb169PPwNZRrB4DmmQfzC7NGtCtBTg9GYqkHCTjLc5WrOa0lglxybyBPE9wVtrip2OWdsKY1lxzc46knUqSCYqAOBAD1ICY6DKVomLsxbY/ZfxU/62pYblk+6JWFQwqAEEAPUgC7RdFN8a4T75fesmNk44ebW9mXYdJ1Y36mU6p31T6FeL7Kp/i/gzv549RirJEgBIA6gDzPap/XVf8Acqf1FfRcEv8A5qf+sfZHjMS//dP/AGfueg/Cq26sVnVBhdULAwOEEtaHEkA97vZU1MZQlUVNTTfS5poYerGDm4tI9CVhYNcoA4gDikCC+rYKVR41ax7vNoJUpXdhZO0Wzxiea6BxRIA0vR2vNIt4tOXgcx7yvFf8gw6hiVU5SXzWj+Vj1XBa2eg4c4v5PVfO5YWOynVDLm9bU8JazuYDk3x1K56nUqXp4aLUfDd+Mn9L2XI35Ix/NVab+S8l9d3zCrnYzmEPfRgt0dhBIn94aJalLF0oNSUlF763XyuNF0ZyTVrr4lZtc4Qx50ZVY53c0ywnyxz5KcAs0p01vKEkvPRpetrC4p5VGb/tkm/Lb5XubDonbg46h1ENHdlJ+YW/gtKLzVHutF7sqxs3pEpOk3w+ZXuX3JrllN0OqMwSd1oBwvnKQ0agwvSSxKpU23yRxpYPtKm+4bsC5wuwHR2nc4D8PkF5jg2KcavZS2l7/uvodnH0k4Z1y9jQhepOOPQAxyAEEAPQAxyAGbSfNA8w6n/W1Il+Ydu8CVOINKAEEAPQAxyAECoewLcxQXzyOyPTsSkgSAOoAzezdgOFy+rWDS3E5zBMyXOJBI7h7nuXoMXxaMsJCjRbvZKXLRK3z9vM4+H4dKOIlVqWtdtebf0NICRmNeHjwXn7tax35efI7Fk9GbZumeq+gxvbU8099BrkxBxACQAPtGljpVG/WY8erSFMXZoWavFo8YC6BxTqALTo3Ww1oOjhHpn8gfVcPj9FTwuf/Fp+j0fujrcGq5cRl/yTXqtV9T17ZVak6mOpgAcOIPf39/FU4KpQnSSo7LlzXn9+Z1K0ZqX5zI/FTZt1WZRFs176YL+sYzUuOHAS0doDe8JXSoyir3OdioTkll2A7TYzqNnSZcmajg4Ppk4iGEnCCR+6QD/ZeY4xTp0q6q0naTd7Lqv7l01+Z1+H55Uezqq6+nT4E2xNsusmPbUY6rTAlr2kYmtaDPWBxkwIzEzGiswWMpXeXSUmvy7LNto7Pfo7W8iK1KcUlLWK587eK8OqvcIudvuumNc3Km4AgCRPLFOaw8Qxdec3SnpZ6pa/F8zThadPKqkdb8yC1dD2Hk5vzCxYeTjWg1/kvcvqq8JLwZsAvennB6AGOQAmoAegBjkAQXjSabmjjh/4uB+4qOYX0CVIDSgBBAD0AMcgBNUAUjqdpJzIgkRv8PIrzcqfC7tXaty/N9mdVSxltk/gBXlenGGi2BxcdT3CdAsOKr4fLkw8bLnJ7vwV9Uupoo06t81V+nICXPNIkAJAF9snZgGGo8yciBwHEE8yvScN4ZBKNeo7vRpcl92crFYttunHTky6XfOcMcgDiAEgBIA8d2zadVXq0/qvdH2Tm32IW+DvFM41SOWbQGmEJrGphqMPJw9Jg+yzY2l2uHqQ6xftoaMLU7OvCXRo29OoWmWkg8wYK+bQnKDzRdn4HunFPRhZ2xXiOsPo2fWJWv8A8hibWzv5fYp/D0v8QN7iTJJJOpOZWNycndu7LkraIHvabHMcKsYIl0kgQM8yOGWitw86kKidLvbLnvpp4ldaMJQaqbcx9B0tBALRGQIggcJHDLhwRiKUqVVwm7tb+e4UpqcFKK05BVjTxVGD94egzPsE+EpupXhFdV8tX8kRXllpyfga4L3R54egBjkAJqAIr2+pURirVGUwdC9zWg+EnNCTexDaW7OWt3TqjFReyo3mxwcPUFDVtwTT1RVbS6WWluSKlZpcNWsmo4HkcOQPjCZQkxJVYR3ZSVfibbgw2jWd37g9sSbsn1K/xEejH23xJtXHfZVp95a1w/4uJ9kOkyViI8zT7L2pRuBioVG1ANcJzH2mnNvmEjTW5bGSlsw9QMMcgBNUAYsmc18+vm16nprW0OKAEgBIASANZs39lT+yPkvb4D+lp/6r2OBif1ZebDFsKBjkAcQAkAJAHn/xGssNVlYaPbhP2maexH8q1UJaWOfjIWkpdTIq8xnCUWvoF7am7BXy2Ss2j6EndCSgMrUg4QRPdjeye7Ewgjx9jodWExCo1M0oqS5ppP4X5lNek6kLJtPwbXsR0q9tTECjdVauWGnXOOiHAyHOqDdLAROcnulemjUwMV28cqt00flbr6HIca/6TUnfrqvj0/lids/SMnieZOpPic15OrUdScpvm2ztwjkio9Cz6MvY99WDLqeFpHIvBPrAXoODYNxXbyW+kfLm/ojmY7EJvso8t/saILvnOHoAY5AFT0l28yzomo/NxyYyYL3fcBqT95CmMczEqTUFc8V2ntGpcVHVazsTz6AcGtHBo5LSkkrIwSbk7svdh9HHkF9VzqbXCCxpLXPbrD40b3fJefx/HIU24UEpNc3svLr7eZ18JwqU1mquy6c359P5sWFXotbhwYS9riJDcYBI5hpEwsP/AJnHxjmlHTq4uxr/APGYRvKnr0uOd0cY2k9lJxa58DG4BxwjPAIjIwqlxmrOtGpUjdR5LRX2u99h3w2nGlKFN2cub106cilr9Eqw7LmO8y0+hEe67FPj+Gl3lJel/b7HOnweuu60/l/PiCU9n3VBwqMZUY5ujqeZHm2cu5bqfEsJV0jUXrp72MksFiaerg/TX2PSehfTH9JPUXIwXAGWWEVQNYB0eOI46jiBdKKtmjqh6dW7yy0ZaX3SuzpPwPrsxAwQ3E+D3lgIChQk+Q7qwWlyzsbtlVofSe17Do5pkf8AnuStW3GTTV0Zm6snscQWmJMEAkEcM14bEYOrSm4uLtydnax6KnXhOKd0RCg46Nd/KVUqFV7QfwY7qQW7XxO1bdzQC5pE6SIU1MPVpJOcWr9SI1ITdou5EqRxIA1eyj+qZ4L23Dv6Wn5HBxX60vMNW0zjHIA4gBIA46YMaxlOk8JQBhOl23KVe3azMVm1BiYQZYWhzXyYgjOMlppQcZX5GDEVozhbncxq0GI47RAWubDZ20adZs03A82nJw8W/kL5ti8HXw8n2sbePJ+v8Z7rD4mlWj+R+nP4BayGgSAOOcAJJgDUnIeqlRcnZK7BtJXZmttdJ2gFluZdxfwH2eZ79PFei4fwOUmp4hWX+PN+fReG/kcXGcVilloO768l5dfbzNT8Mdmvp276tSQazg4TqWNEBxnmS4+EHivR1LXsuRzKCajd8zZBIXj0AQ3GKDgw4uGKY84zCAPMOknRraNzW6yq2m7g3BVaGNbyaHkHvJiSre0pwWrsZJUqs3ewtmdEXW9QOuSxzgJaxpLg08C4kAE8gPHkuDxviLiuwp8934dPXn4eZ1OGYH83a1OWy8evpyNbsINNdmPTOJ+tGS4fDlB4mOf08+R18S5dm7Gd2t0JunX9Su5zepNU1etLxIZOIMDe1iAAaOGQzXs61amsPLNtZ3+B5uOGqOumuqd/UZRqPrmk/C0Na8uO8S5pDXswObGTpdz4FeSnCnhVUhduTilto7tPMnfayO5GU8Q4Tskk776rRqzVt9TSbDt21KzWvzGZjnHD88lRw+jCrXUZ7au3U0YibhTbRlNobHv3bReS2oGiqSH5ii23BJAB7MYMsOs969jiKdB4aUWlbK+XO30POU3X/Eppvf5X+xdVaYcIcJHf+cl4SnUnTalB2Z6icIzVpK6POdr7NNvULD2dWHm38RoV7/A4yOKpKa35ro/t0PIYrDSw9TI9uT6r+bll0N6QmzrgknqXkCo3u4PA+s33EjktM45kVUp5H4HtrHggEGQQCCNCDoQs5vGlAFB0hqS9reTZ9T/ZeX45UvVjDor/ABf7HX4fG0HLq/b/ALKlcQ3iQBqdjn9UzwPzK9pwx3wsPL6s4WL/AFpfzkHreZhjkAcQAkAJAGU6V9FevJrUIFT6TTkHxxB4O9j3K6lVy6MyV8PneaO5h6+zKzDD6NQH7DvYgQfJaVOL5mF05rRplTf1SBhgjnII+aiUlyGjBrVlc2pBkGCOIMEearaurMsTs7plvs3bNwXsY2qTic1ueF2pA1IJXLxfDsGqcqkqa0Tel1svBo34fG4lzjBTerS5P3N1eB2B/VzjwuwwJOKDhgcc4XjMPldWCmrq6v5X1PTVs3Zyy72dvOxmKXRXaNyR1jHAc6zw0D+DMj+Ve/pUqFD9OKXkvqeTn29bvtvzf0NZsD4dUqRD7l3XOGYYBFMHvBzf5wO5NKo3sNCglq9TZteDOEgwYy4EcFRCpGd8rvZ29TVKLjuhwTij0AMcgCj6Rg7nLe9cl5zjybdPpr8dDqcOatLroZvalOo5kUnQZE5wSOQPDgsHDa2Hp1s2JjdW052flzLcfSr1KVqDs7+V158iDY9vWZPWukZQC7EQec8Fp4vicHWy/h42a3aVl8P2KOG0MVSzdvK65K92aqps25e0b3WNyI/WSDyOaqng8bUgtcy5fm+5qVajF7WfkBHYtVpJ6oyYkgAkxpJGqzzweLsoyi7Lbnby1HjVo3umrsYKFRhBwPaRmDhcI9lSqdanK6jJNeD+xZmhJWun6j9obZqFh61+6BLoAEgc4HstLxOKxTVC+7tbRX8ylwo0Iuo9kr9SjtNssqPDAHAnSQIPoclqxXA8Rh6Tqtppb2v9UZMPxajWqKmk03tf/sPr2lGsx1O4aXNIlpbAcx40c0nTInx4qjhmPWEnJtNprl1/lzRjcJ+Iil0MnddCLntW4Fdk8C1rx3OY46+BK9fhMbSxNPPHTz6nnMRg6lGWV6m26B1LynTFvdW7w1vYqF1PJv1XNLpIHAicsuCsnleqY1HOllkjWlIXmJu9tUa1Z4p1WuIOECYnDluz2hlqF5Ti2GxHbyqODy6We6tbw29Tr4LEUXBQUlfoOXHOgJAGi2HcMNNjA9uLeOHEMUBxzwzML2XCr/hIX8fdnBxjXbP09i1XRMwxyAOIASAEgDoQA+VADXFADQ0cgpAD21Uw0XRxhvrr7ArmcWqZMLLxsvv8jVgo5qy8NTMSvH3tqdw2dN0weefqvoMZZkn1PNNWdhV6mFrncgT6BJWn2dOU+ibGpxzSUerK3YH7PPi4/ILmcE0w+vOT+hrx/wCr5JfUswuwYSv2jfFuJmbCRuP1BORg8uS4+OxsoOVHWLfdlyfy06c+ptw+HUrT3XNfz4kLdrE0sWWJpaHDuJzI8VVHireG7R96LSkvC+68/kx3g0quXk07FlWoteMLhIXYrUadaOWaujFCpKDvF2ZmNpW/V1HNGmo8D+SPJeNx2H7CvKC23Xk/40d3D1e0pqT35gqxlxa7I2waO64YmcuLfD8F0sDxGWH/ACS1j815fYzV8Oqmq3NDT2zRInrAPGQfdd6PEcNJXzr10MLw1VcgW96Q02j9Xvn0b5k6+SzYji9KCtT/ADP5fzyLKeDm+9oZm8uXVSXVDM5RwjkByXn6uIqVZ9pJ68vDy6HQjTjGOVLQBo2NNhxNYAef4clbW4hia0MlSba6ffqU0sFQpSzQgkw6javeJY0kaZc1VSwtaqr04totnWhB2k7Fvb3NO0pzcPawuJMEyeAgAZnTgvV8JwdSjRyyWrd/I4uOxNOU730AK/Ty2HZbVf3hrQP+TgfZddUJHNeMgtkyh6UdMjXoOp2zX0y7JznYZwcQ0g5E6TylNGg07sqni1JWSaPPqdCXYSPHwViTuUtqxq9s3Lm2tEU3OaS0GWkgw0ARI8fZedwWDhUx2IlOKai9LrS7d/ZfM7GKxU4YWjGMmm1rbwVvdmTqVXO7TnO+04u+a70KcId1JeSscuU5S7zb83cK2RWq0KrK1EQ5hkTkDzae4iQfFWOLluIpqDuj1ql05tCAXudTyE4mEgHlLZlZ3RkjYsVTZY2HSC2ruw0a9Nzjo2YcfBroJSOLW5dGcZbMsVAwkAJAHQgB6AGOQBFVuGszcY+fopjFy2EnUjDvMpdt3wqBobORJM+g+ZXB/wCQXgqcHzu/hp9To8KnGo5SXKy/nwKleZOwa3Zr5psP7o9sl7jAzz4aD8EefxCtVkvE5teoG0XzxEDxOSr4nUUMLO/NW+I2Ei5Vo28zLZxOcDKeU8J8yvHfmsnrZafH7nd0vYuejz3kmScAEAd5zy/PFd/gk60sybeVKy8/57o5vEIwVrLVkO1w4HAapeTnhwjIc8lm4kqsJdm6rnfXLZafD7FuEcJLMoZfG5R3l42kwve7C2PXkAOJXMoUKteXZ0ldv28fA1VqsKUc83ov5oa/Y+0GXFJlWnOFwBgiCO4j8jkve5XHRnm4zjPVC2tYda3LtDTv7lzeJYH8TC8e8tvHwNmFxHZS12f8uZh7SCQRBGoK8hKLi3GSs0dxNNXQ1KAkAJACQBNa2zqjsLR4ngBzKvw+HqYieSC+y8WV1asacc0jUUqbaLI+i0Ek+GZJXtcNh40Kapx5fN9Tg1qrnJzkeQbTvnV6r6r9XHIcm/RaO4BdeMcqscGc3OTkwZSKJAEVeQJBAPMqGTHcLuquIMGoawD5k/MLNh6HZyqS/wApX+SX0L69bOoL/GKXzYMymBoAFqsUNtj0EFftB+YHL5lVyZbTWlwQfnxSlh7J0A2266tv1hmpTdgcTq4RLXHvIyPe0rPONmbqM3KOppUhaJAHQgB6ABr24DBPHgOZTQhmdiurUUI3M/VqFxlxklbUklZHMlJyd2THY9R7BUZBmcpg5HvyK8vxzB1q9ZThqkrW59T0XCakKdG0ubv9CBux65y6s+ZaPvXBXD8U3bI/l9zq/iKX+QW11SgWtcdBmJkQSTHivZcLw0oYSMKm6v7nmsfX/wDpco7aFvc0W1accCAQeXEFJi8NGvTdKX/TNNCs4SU4mbfSdTc6mcy4AADOTILSvJSpVMPOdCWrkrac9VZnbU41YqouX21L7ZVAsphrtcye6eC9Pw7DyoYdQnvq/icjFVFUqOUdgwMEzAk8Yz9VrUIqWZLXqUZna19Dzv4j9HSS65a+GBvYI3Q7jBGmLw1ETmArMNRpU82SKTer8TPi5VJ2cndLTyMns3pXc24Y2m8Qw5AtBxN+o46lvv3rTLVWZki3F3R6t0X6TUr1ks3ajRv0yc294+s3v9YWeUXE3U6imiwvrFlTtDPmNf7rBisDRxK/Oteq3/f1NdHETpd3boU9bYjx2CHex98vdcKtwStHuNSXwf2+Z0YY+m+8rfMrFxjcT21m+pmxsjSZAz81qoYOtXV6cbrrdFVSvTp6SZY22wyf2jo7m5n1K6tDgcnrVlbwX3/Yx1OIL+xfEure3awYWCB8/E8V3qGHp0Y5aasjm1KkqjvJlT0wr4LSsebQ3+chvyJWmkrzRmxErU2eULcckSAEgBr2giDmEAnY6EAdQAkAVNy6XO8flkqnuXx2IlAxvfhJWircM+tTY7+RxH/UVVXZGjDbs9MVJrEgDoQA5AGdv7nrHk8BkPDn5rbThlRzK1TPK/IHTlRs7WlhY1vIALlzd5NndpxyxSJUo5mekH7b+Efet+G7hycZ+r6Bex6k04+qSPLX71XWVpF2GleFuhU3z/8ANDufTH9K8di5uXElblKH0PQ0VbCej+poQvWHGHoAguqDajXMqNDmuBa4HQg5EFBDV9GeWXNEbKq1adSn1rKgmk/LNokFjp5SJjuMZiNUJpo59Wm4uxS9FL+lQr9ZVlsA4HNk4XHuGZykJlbmLdrVHpXRnplSu3GmdypJwg6VGjQt5OjVvpPDNOFtVsbaVXNo9zQ16waHZiQ0uic4g5xyyWbEVOzpSn0TfyNNKOaaj4oyC8Ej0ha7Arw8s+sMvEf2ldngtfJWdN7S91+3sYMfTzQUly9jQNXqjjj0AZX4iVItQPrVWD0Dnf8A5CuoL8xlxbtT9Tzdazmlcb10mIjwVeZl2RHRfu5D3RnZHZoPYZAKsKjqAEgBIApXHNUmk4gDZ/Cl3+beOdB3s+mq6uxfh+96HqyoNgkAdCAA9r18LMI1dl5cfwVtGN5X6GfEzyxt1KNaznhGz6WKqwfvA+QzPySVJWg2W0Y5qiRsFzDtiQBmukP7UfZHzct+G7nqcrG/qeh3Yb83DuB9J/FRiFswwj1aAg/FVB5vB91blyw9CjNmqJ+P1NCFiOoPQAxyAK/bWyKd1TwVWh0EObPBw8M4Oh7ipjLK7iVIKaseP32zGm+dbgGi3GGw76JwgmJOYJ0zzkLUrPY57TjoyHa9i22uAwOL2tLHEgw4ZyRI0dlr3hS1ZkJ3CulO0qVxWZUpOfiiHvdiB4BoEmRAnTnxUNRta2hKlK929QjbznW3VihdVH4gSQXh8REEcgZPoslTh2Ek7unH4W9i+GNxEVZTfxv7itKFevbVK7rlwwYt2SJwiTiLSImcsk1LAYam80KaT8vqyKmMrz/LKbfr9g/4bbZq06po9qiQXOBP7M/WZ4kiW+fjdKGbbcWnVyb7Hq7XSJGhWc3p31RjviU79TSH/wAhPowj71fh92Y8Z3V5nnxWo55Sqk0iQBdU2wB5DzVyM7OoIEgDjkAUqpNIkAbH4V/6x3+w/wDrpqur3S7D9/0PWFQbRIA61AFDtKtjqHkMh5f3lbKUbROZXnmmwVWFRa9HaU1C76rfc/8AgrPiXaNjZgo3m30NGsJ1BIAzfSP9qPsD5uW7Ddz1OXjf1F5fcCtKuHGebCPMkK2cb28zPTllv5DbXts+035hTPusin315o0YWE6o9ADHIATUAZH4g9F/0lnXUQOuYII+vT4jxGZHmOSenK2jKK1PMrrc8223sZ1sWBzmuDwSC2eETr4jNaWrGJO5PtGxt221J9Kriquw4m4gdRLpaM2wcs0NKwXdwfYGyv0mr1ePBul0xJMQIAnv9kJXBuwPd2xp1XUsYID8JMw0wYk+HtmoAtNr7OfYvY6lWOJwdmBhIiJyky0z7KWrEJ3NV8NOkxcTa13Eky6k5xkk6upknXi4eY5KipHma6FT+1+hYfEw7lH7T/k38U2H3YmN2RglqMAJXs5MgwkcSyM7bhezNjh28530sIAEwYJl08MlFrEuV0WIqtFvGH6UTxxROId2g8E3MS+hF/hxwzOcNMRlvRlinXPkjMRlJWWTYc0Ol2NrScMQc5jPMfgi5NiI2AIyf2sQG6e03XjkO9FwSKT9By7W9gx4Yyw69rnCqLyR2zMy1r5cHNBEQBi0M8UAa/4Y0GCu8tOI4HiYg608vDiq6uxfh+96HpSpNh1QAys6GuI1AJ9AU0dWkLN2i2ZzCt1zlWOEKbhY0HRtu448cUegH4lYsS/zI6WCX5G/Et1mNokAZ3pEP1jfsj5lbcN3X5nLxvfXkVULRcyWJbQb7PtN+aWfdY9PvrzRogsJ1B6kBjkAIKAHhAHhXSd5dd15OQq1GtHBrWuIAaOA7lqjsjnzX5mTdE9nU61ctqjE0MLokgTLRnH2injqyuWgFti1bSr1GMkBriBnmB4+ah7krYHp24LHOzyw+6AJdl2gq1qbHEw5zWmDnHchbg9gzb9kLW4igXNwhj2mZLXaggxzCmS5ERb3Nv08qmpQtHu1cC4xpLmMJjuzVVDdl+L1jExeFaTCLCgCehdFgIaBnrrmO/Pv4KGgvYZVqF0cANAMgOakDrq5IAMZRBgYgBpvaoAkN6/XLUOyaBLhxOWaixNyI13AZHs4iMhq4ZoaBblT+kuw4Z+jhmBiw/VxawqjRYX6U6SZzcWk5DVuiAsbL4Y3LnXVQGI6pxgADPHTzyVdXYvw/e9D0xUms//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38" name="AutoShape 14" descr="data:image/jpeg;base64,/9j/4AAQSkZJRgABAQAAAQABAAD/2wCEAAkGBw8PDw8ODw0PDg4PDw0NDw0PDA8MDA0NFBEWFhQRFBQYHCggGBolHRQUITEhJSkrLi4uFx8zODMsNygtLiwBCgoKDg0OGhAQFCwkHCQvLCwsLCwsLCwsLCwsLCwsLCwsLCwsLCwsLCwsLCwsLCwsLCwsLCwsLCwsLCwsLCwsLP/AABEIALEBHAMBEQACEQEDEQH/xAAbAAEAAgMBAQAAAAAAAAAAAAAAAQQCAwUGB//EAD8QAAIBAgMFBQQIBAUFAAAAAAABAgMRBAUhEiIxUXETQWGBsQYykaEjQmJyc7LB0TNSguEUJGPw8RVDU4PC/8QAGwEBAAIDAQEAAAAAAAAAAAAAAAEDAgQGBQf/xAAvEQEAAgEDAwIFAwUAAwAAAAAAAQIDBAUREiExE0EiMlFhcSOhsRQzgZHRQmLw/9oADAMBAAIRAxEAPwD7gAAASAAgCQAAAAAAAAAAAAAAAAAAAAAAAAAAAAAAAAAAQAAASAAAQAAAAAAABIACAAEgQAAASBAAAAAAAAAAAAAAAAAAAAAAAAAAAAAACQIAASBAAABIEASBAEgczOMfOhsWinGbabvvJ9OR4+663LpqxNOO7C9ulpyzEVKlXWT2Um2u7wPO2nU6jU6jqveeI9vYrMzLsHUswAAAAAAAAAAAAAAAAAAAAAAAAkAAAgCQAEAAJAAAMK1VQi5PginPnphpN7z2gefquWIq2X9oROLtbNuWo7eP4hTPxS6WT4KdGM+0cZScnZwvbY7uPedNtu3/ANJE8zzMrK148ugeoyAJAgABIEAAAACQAAAAAgCQAAAAAAAAAAAAAAAAABDdtXwMbWiscz4Hns2zDavraC4fucRuevnVZOmvyx+6m9mzK8xw8I2Tk2/ens6N8j0dv1uk0tOn3nzKa3q7NCvGotqDuuF/E6LBqMeevVjnmFkTy2lyQAAAAAAAAAAAAAAAAAAAAAAAAAAAAAAAAAAADjZtjvqRenf4vkcnvG4zkt6GKfz/AMV3t7OXm2CcKEZS9+dRK38sdluxq5dB/T6at7fNM/6hXevFVDAxspeX6nl3YVesyNfQrxlL1Oz2SvGlhs08OgeuyAAAAAAAAAACAAAAAAAAAACQAEASAAAAAAAAAAc/NMbsLZT3nxfJfueDvG5ejX0sc/FP7MbW4VMowW0+2mtPqR/+jU2bbeZ9fJH4/wCsaV95Y+1T3Ka+238v7m1v0/p1j7oy+HCw3B9Tk7KoetydfQw8bv5nc7RHGko2K+F09JkAAAAAAAAAAEASAAgAAAkAAAAAAAAAAAAAAABVx2KVOP2nwX6nm7lr66XH/wC0+ETPDj4HDOvNzlfs4u7f88uRz226G2ryzly+P5V1jqnmXfU4rS6Xda52McVjiFrge1k/4P8A7H6HP79Pw1hVl8ONh3p5nL28qYexytWo0/up/E7zbY40tI+zar4WjeSAAAAAAAAAAEASBAAAAAAAAEgQAAASAAAAAADViKyhFyfkub5GtqtTTT45vZEzw8/aeJq7KenGUu6MeRyGLHl3HUdVvH8Qq72l2sRTUKLjFWSikvidjjxVxY4pWO0LeOIc7DTd7XbVuop5Icn2oqfwl99+h4e9+awpzKWDe55s5m8d1cPb4BWpU19iHofQNHHGCsfZtR4WDZSAAAAAAAAAAAAAAAAIAkAAAAAAAAAAAQAuBjOaSbbslq2YZMlaVm1p7QPP47EyrVFCHF6RX8q5s4rU6jJuGeK1+X2/6ptPVPEOlhnRw8FBzjf6zveTkdFp7aXRY4pN4591kcVhnj68XRnKMk1u8Hf6yN6M9MleaW5Ty5mDndvp+pGOSHG9qpb9NfZk/meHvU/HWPsozeWjBv6Nefqc5f5mEPe0FaEVyjFfI+h4Y4x1j7NuGZaAAABIAAAAAAAAAAAgABIAAAAAQAuAuAIEAAAmePI4ebY+72Iaq9klrtSOQ3XX21N/RxfL/Mqr29oWsuwPZQlKWtSUXtPkuR7Gg0EabDNp+aYZVrxDyFCpJNK+nLiclliJtMtb3WlN2lr3fqjc2rtm7fRZTyu5RO7l0R1mCeeV0OX7UT+lguUP1Z4u8d8sfhRl8owXuQXP9WeDEc3iGNXvo8F0R9Cp8sNtkZASAAAAAkAAAAAAAABAEgAIAXAXAECAAGuvWjBXk/LvbNfU6rHp6dd5JnhyKmeuMnupx62t4XOdrvuabTb0/hV+p9m+jnlJ+9eHXVG9i33Db56zH7pjJC7SxdOfuzi/C+p6OLXafJ8t4Zcwo5tmCinCL+816Hj7xuXEejinvPmWF7cdmvJsC/49Rbz9yL+quZls+29Eerkjv7FK+8urWe7L7svQ93N/bt+Gcvn1GWq/33HAZPMtRZctJdP1Ru7XH63+GdPK7kj9/wDpOowe66HJ9ppfTpcqcfVnibrPOZRl8t2X/wDaXNw9UeThjnNWPuivl75HfV8Q20kgBIAkAAAAAAAAAAAAAACAAgAAAAaMVio01d8e5czR12vx6WnM+faETPDiJ1MVNpO0F70+6K5I5nHiz7ll67/L+0K+9nTo9jShsRSku/S+0+bfedTg0+HBTorDOIiGh4LDVeEOzl9nc/sU5Nu02bzTiUTWJVK+QSWtOonyUlsv4r9jzMuw8d8V/wDbGcf0ky/Kam3tV1uw1S2lJTf7GOi2e9cvVmjtH7orSee61/1TflB7tpSimtVo7HQdfst5Z1MZuyXG8ZavoY5p/Tt+ET4eEwlTeS/3wOHyR5ai7OW6/I3Nrj9WZ+zPH5Xslluz6o6bAvhxvaKpfEPwjBfK/wCp4e4980qMnzL+U61KC+1TXzR52kjnU0/KKeYe8O6htpJACbgAAACQAAASAAAAIACAAAABBIAVMbjY013OXLuXizyNx3Smmjpr3sxtbhycPh54mW1JuNK+su+fgjxNHocutyermnt/94VxE27y7tKlGEVGKSitEkdbixUxU6aRxC2I4efwtTetfTXQrr8yIX6Mt6PVF7Jy8Z7Qz7WpRVqezOUE7X2rO3HuOY1256it7Up2iFFsk88M8FnM1KMZPtFKSWujV3zKdFuueLxS/eJK3lTnV+nmv9WX5mdFz8S1fqz3Zfcn+VmWf+3b8E+HjMFLf8mcbkjs016c91+RubXX45WY/K5lVW0ZdV6HRYfC+HEzyT7ecrOz2LPue6jxNfWfWtPCjJHd2Mjd69HThJN6cLI1NDSZ1FZ49ynl7qMzsuW0yUiRNwJuSJAAAJAAAJAEgAIAABAAABBIEDnZjmKpppNX733Lp4ngblu8Y/08Pe31+jC1uHHr0qjpTxE1uRtKNN3TnrxfgeTj0GT051GX9/dXMTxzKus2qVFpPZitNiNoJeGhTl1+ontFuI+zDrmXWybMpVJdnLetFtT4PTufM9radwy5belk79vK2lpntLl4Sp9Lb7Ul6nrUn42ceXWpPej1XqbTJ47NH/m6340/zHGa2P1r/lqW+aVzDy34ffh6o1NPH6tfzBHlM5/5mX4s/wAzOw/82x7ujiau5U/DqfkZZn/t2/Bbw8ZhqlnfwORvDUlewSdXbinwUX8z0dspxaVmLyv4TCTjdN2Xhrc2NXuFdN8MRzK2bcLNZU4RvUcdnnPgzxr7lnyz2iP9K5v9W7A4iMoqdJrYu7SitlaaOxRfV56TxzxP2It9HTweZ7q1VRd0oyT0PS0293xR05a8/dnW7qYfERn7r6rvR0Ol1uLUxzSf8LYmJWEbiUoDIASJAAAJAASSBAAAIAAQSAENmMzERzI5OZ5oopxi/C64vwX7nMblu03n0sH+ZV2v9FPL6MJSU6zv/LT4xXiydt2ysfqZvP0RWvvLoZ7rha33L/M9rXVidPaIZX+V4vBy0fkcTeGtDtZBL6dfdkvQ9LZu2p/xK3H5VaErYhr/AFJr5s6Sn9xZ7uzCW8uq9Tblm8dmsv8AN1vxZepx+t/vX/LUt8y1Qqb8Pvx9TUwR+rX8wiPLbVhJV3K2jqSd/wCo7Hj4myvRjKT4WVpavoyy8cxKVSeT0pO7Wvg7J9Tyr6Wlu/CuaRLOGHjST2Ul0Vi3FSKeExHCth8zipyjPhtaPkc9uOOb5ptCq1u6xmGAo4yl2cpO3FShLZnF8/8Ak0cWW+G3MQiYizb/AITs8P2NBJOFLs6d3bgrXb5mPqdeXrv9UzHbiHncl/xeEhKFanKO8rO6nC1uKaujcz+llnmsqq9VXosmzSUq1OOm82n0sX7bWceprwtpaeXr4s7SG02IkSBJIASAAEiSBIACAAEEgAIGMpJK7dku8wyZK46za08QOJmWZNvYgm76KK96T8fA5LXblk1dvSw/L/Kq1ue0OZj8FODpubvKW9KK4JX9039HtUYYi1/JFPq6dNRilsxS0Xiz3a0iIWcM8ZK+Frr7FT8tynVR+jaPsi3h4vL5+95HE3hqw7OSztXj0n+Vm9tXbUQzp5V1K2Kl+LP8zOmiPjXe7rqpquqNqWTiZjlMp1pVI8XK7TejOf1Wjm9pmqm1OZbsNlT2ouUuDTsuvMpwbfNbRNpRGN2VSV3p3v1Pfhc2ulx6P0Jt4FdQNWUKz2ZSlB8VZ28Gjn9w1eXFl4pPZXM93NzLJYSjOVNNVbXjvvZb5annV1drX5vLC1eVL2UwtTaqVKsZQ2Po4wkmntcW7dLfEz1lqxERDCle7XnntO8PilRjZxUVtpq+9cnBo/UxdUoteYns9Nhqm3CE9lx24qWy1qrrgaFo6bTC2O8IwGWU1XjUjeLSb2U7QvbjY93ZeMmT4vMMqVjnl6SCOuiF7ajIZACRIAASJIACQAEAAIJEEABys9c9mGxa12pXaSV+DPC3uk3pWIt7/VXfwxyjD04pzU1UqPSU+XguRntWmwUr1UmJsUiGjPpK9P8ArXoepkZyxpy3V0XoWV8JZVZXo1Y84TXxjYp1Hekx9mNvDxOBbUpJqztwfU4zNSa9parsZUpOtCydt67tot195s7dS3rRPDOnl0pZenU2no9q+h1MR3XrlPDJNaci5KatPefU1bx3QzhT1XVGMR3Gxw182bPHdLKUNH0Yt4FKomaN2LzuMqShWbu02lZ9Dn9fSZvzKi3lZpZpwTjtNtJW4tnl2wo6nTqTUU5S0S4lERzPDNShDDbXaKnT23rt9nHbvzuXdWXjp57MezdPGRXDUrjHKeVjJqrnUlLkkl5s6LY8fTa1mePy78DqIXNyMhJIASAJACSAAkCAAACCRBA1V29mVnZ7Ls+TsVZZnonj6Il5GWLU1ebe15u58+y2yWt8VuWvM8sMLjHCpFw0TlFS14xvqja0OS+LNWYn3RWeJdDPZOUY7P1W/mjtb94bMscNO8I9CyvgWqFFyvf4GN68wKcMup3u4JvnY82+mpaeZhh0wu4bDJSVi3Fiito4hMQ3unvPqbnHdk3RgZjCtDeZReO6JZQjquqMYjuNkqdmbPCUyp6PoRaOwqumac1Q5+Py+M1quj70zWy4IvHEwxmvLgVcFKlOL2rxT71qjxtVpPTrMwpmnDLF4iTpuN272VuZ52PFzbtDGeZhpoRqf+OfwNn+lyT4gisrtHBVpfU2fGTv8kW49vyW89mcUl6LJ8D2cX3tvV8zotDpoxV4hdWvDrRiejDNsSJAkSAJACSAAASSBAgABBIhkDRVZXfvEwiXisVhpQlazau7O3E4vU6W9Mk9mvasxKaGBqSadtlXXHj8CzT6LLNomY4IpL0ksKtlX1OtrX4YbCYUVbgWQlYoU+JIrxp6mrMMW6lDVdSax3Gc47xscd2TNRMhnX2UtfLmYX447olrpTtxivLiV1tEew3xafBl0TEpTKN00JjmBW7J3tY15pLElR7mZxj7d08KmKy6E1vJNGvm01bRxPhE1U4ZJTi7pPpdtGpTQ46W5iGPRC7SwSXBfI2q4fpCeFmnhfCxbXCnhahTSVjYrWIjhkzsZgBIAkSAIAAAAkkCAAAQBDAxcSOBTrUNeHE1b4458MeGuNC/BERj+kHCzUhu/A2uOzJhGJMDbSiBXcbNmtaO7FnBarqK+UtlSOpsJGSMIQcnd/8ABTxNpQsbCtaxb0RwlrlR5GE4/ojgU2uOvqRFpjyNkZJ/sWRaJSlxuZDGUFZ9DG0dhoSNZi30lp5l+PwmGZYkAkAAJEgCAAAAAEkgAAAQQAEEjGUbmMxyNHYvn8GVdFoRwbE+b+TJ+IQk0uHyHVMewlVGu5eg6/sDnfjH4MibRPmBlGpFdzXkZRasCZ1lbn4WJm8HLCFNvVmERNhYSLojhIBIENCY5GDpciucf0Rwi7RHVNfIy2k1bg/Ey6omBpUXe1imayhvpqyL6RxDJkZAAJEgCAAAAAEgCQAAAAEEABBIAAAAgYyMJQ0zKpGJigJFiHBF9fDJkZgAIAASIlwML+BoNePLFtXu+TNhkyhwXQygZEgQAAAAAAAAEokS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040" name="Picture 16" descr="http://4.bp.blogspot.com/_2AffMW0co4w/TPWy_CK7_KI/AAAAAAAAABQ/tfRZ_B9YdIs/s1600/money-graph.jpg"/>
          <p:cNvPicPr>
            <a:picLocks noChangeAspect="1" noChangeArrowheads="1"/>
          </p:cNvPicPr>
          <p:nvPr/>
        </p:nvPicPr>
        <p:blipFill>
          <a:blip r:embed="rId2"/>
          <a:srcRect/>
          <a:stretch>
            <a:fillRect/>
          </a:stretch>
        </p:blipFill>
        <p:spPr bwMode="auto">
          <a:xfrm>
            <a:off x="0" y="785794"/>
            <a:ext cx="2786082" cy="1381118"/>
          </a:xfrm>
          <a:prstGeom prst="rect">
            <a:avLst/>
          </a:prstGeom>
          <a:noFill/>
        </p:spPr>
      </p:pic>
      <p:sp>
        <p:nvSpPr>
          <p:cNvPr id="16" name="15 Rectángulo"/>
          <p:cNvSpPr/>
          <p:nvPr/>
        </p:nvSpPr>
        <p:spPr>
          <a:xfrm>
            <a:off x="2714612" y="1071546"/>
            <a:ext cx="5846782" cy="707886"/>
          </a:xfrm>
          <a:prstGeom prst="rect">
            <a:avLst/>
          </a:prstGeom>
        </p:spPr>
        <p:txBody>
          <a:bodyPr wrap="square">
            <a:spAutoFit/>
          </a:bodyPr>
          <a:lstStyle/>
          <a:p>
            <a:pPr marL="274320" lvl="0" indent="-274320" fontAlgn="auto">
              <a:spcBef>
                <a:spcPct val="20000"/>
              </a:spcBef>
              <a:spcAft>
                <a:spcPts val="0"/>
              </a:spcAft>
              <a:buClr>
                <a:srgbClr val="387025"/>
              </a:buClr>
              <a:buSzPct val="95000"/>
              <a:buFont typeface="Wingdings 2"/>
              <a:buChar char=""/>
            </a:pPr>
            <a:r>
              <a:rPr lang="es-ES" sz="2000" dirty="0" smtClean="0">
                <a:solidFill>
                  <a:srgbClr val="1B3812"/>
                </a:solidFill>
                <a:latin typeface="Constantia"/>
                <a:cs typeface="+mn-cs"/>
              </a:rPr>
              <a:t>Aporta al incremento de los ingresos de la comunidad.</a:t>
            </a:r>
          </a:p>
        </p:txBody>
      </p:sp>
      <p:sp>
        <p:nvSpPr>
          <p:cNvPr id="17" name="16 Rectángulo"/>
          <p:cNvSpPr/>
          <p:nvPr/>
        </p:nvSpPr>
        <p:spPr>
          <a:xfrm>
            <a:off x="0" y="2571744"/>
            <a:ext cx="5143504" cy="1631216"/>
          </a:xfrm>
          <a:prstGeom prst="rect">
            <a:avLst/>
          </a:prstGeom>
        </p:spPr>
        <p:txBody>
          <a:bodyPr wrap="square">
            <a:spAutoFit/>
          </a:bodyPr>
          <a:lstStyle/>
          <a:p>
            <a:pPr marL="274320" lvl="0" indent="-274320" algn="just" fontAlgn="auto">
              <a:spcBef>
                <a:spcPct val="20000"/>
              </a:spcBef>
              <a:spcAft>
                <a:spcPts val="0"/>
              </a:spcAft>
              <a:buClr>
                <a:srgbClr val="387025"/>
              </a:buClr>
              <a:buSzPct val="95000"/>
              <a:buFont typeface="Wingdings 2"/>
              <a:buChar char=""/>
            </a:pPr>
            <a:r>
              <a:rPr lang="es-ES" sz="2000" dirty="0" smtClean="0">
                <a:solidFill>
                  <a:srgbClr val="1B3812"/>
                </a:solidFill>
                <a:latin typeface="Constantia"/>
                <a:cs typeface="+mn-cs"/>
              </a:rPr>
              <a:t>Permite el uso adecuado de la tierra y el aprovechamiento del bosque de manera integral y sin agotar las capacidades de regeneración de los componentes de la Madre Tierra.</a:t>
            </a:r>
          </a:p>
        </p:txBody>
      </p:sp>
      <p:pic>
        <p:nvPicPr>
          <p:cNvPr id="20482" name="Picture 2" descr="http://www.fundesyram.info/Images/Boletines/01Febrero2014.jpg"/>
          <p:cNvPicPr>
            <a:picLocks noChangeAspect="1" noChangeArrowheads="1"/>
          </p:cNvPicPr>
          <p:nvPr/>
        </p:nvPicPr>
        <p:blipFill>
          <a:blip r:embed="rId3" cstate="print"/>
          <a:srcRect/>
          <a:stretch>
            <a:fillRect/>
          </a:stretch>
        </p:blipFill>
        <p:spPr bwMode="auto">
          <a:xfrm>
            <a:off x="5072066" y="2571744"/>
            <a:ext cx="3000396" cy="1386053"/>
          </a:xfrm>
          <a:prstGeom prst="rect">
            <a:avLst/>
          </a:prstGeom>
          <a:noFill/>
        </p:spPr>
      </p:pic>
      <p:sp>
        <p:nvSpPr>
          <p:cNvPr id="15" name="14 Flecha derecha"/>
          <p:cNvSpPr/>
          <p:nvPr/>
        </p:nvSpPr>
        <p:spPr>
          <a:xfrm>
            <a:off x="214282" y="4857760"/>
            <a:ext cx="3571900" cy="107157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FF0000"/>
                </a:solidFill>
              </a:rPr>
              <a:t>LIBRES DE PATENTES </a:t>
            </a:r>
            <a:endParaRPr lang="es-ES" dirty="0">
              <a:solidFill>
                <a:srgbClr val="FF0000"/>
              </a:solidFill>
            </a:endParaRPr>
          </a:p>
        </p:txBody>
      </p:sp>
      <p:sp>
        <p:nvSpPr>
          <p:cNvPr id="19" name="18 Rectángulo"/>
          <p:cNvSpPr/>
          <p:nvPr/>
        </p:nvSpPr>
        <p:spPr>
          <a:xfrm>
            <a:off x="3786182" y="4714884"/>
            <a:ext cx="4572000" cy="1477328"/>
          </a:xfrm>
          <a:prstGeom prst="rect">
            <a:avLst/>
          </a:prstGeom>
        </p:spPr>
        <p:txBody>
          <a:bodyPr>
            <a:spAutoFit/>
          </a:bodyPr>
          <a:lstStyle/>
          <a:p>
            <a:pPr marL="274320" lvl="0" indent="-274320" algn="just" fontAlgn="auto">
              <a:spcBef>
                <a:spcPct val="20000"/>
              </a:spcBef>
              <a:spcAft>
                <a:spcPts val="0"/>
              </a:spcAft>
              <a:buClr>
                <a:schemeClr val="accent3"/>
              </a:buClr>
              <a:buSzPct val="95000"/>
              <a:buFont typeface="Wingdings 2"/>
              <a:buChar char=""/>
              <a:defRPr/>
            </a:pPr>
            <a:r>
              <a:rPr lang="es-ES" dirty="0" smtClean="0"/>
              <a:t>Los productos a obtenerse de los componentes de la Madre Tierra con   fines comerciales, mediante sistemas productivos sustentables están exentos del pago de patente.</a:t>
            </a:r>
          </a:p>
        </p:txBody>
      </p:sp>
      <p:sp>
        <p:nvSpPr>
          <p:cNvPr id="20" name="1 Título"/>
          <p:cNvSpPr>
            <a:spLocks noGrp="1"/>
          </p:cNvSpPr>
          <p:nvPr>
            <p:ph type="title"/>
          </p:nvPr>
        </p:nvSpPr>
        <p:spPr>
          <a:xfrm>
            <a:off x="0" y="0"/>
            <a:ext cx="5572164" cy="1071570"/>
          </a:xfrm>
          <a:noFill/>
          <a:ln>
            <a:noFill/>
          </a:ln>
        </p:spPr>
        <p:style>
          <a:lnRef idx="2">
            <a:schemeClr val="dk1"/>
          </a:lnRef>
          <a:fillRef idx="1">
            <a:schemeClr val="lt1"/>
          </a:fillRef>
          <a:effectRef idx="0">
            <a:schemeClr val="dk1"/>
          </a:effectRef>
          <a:fontRef idx="minor">
            <a:schemeClr val="dk1"/>
          </a:fontRef>
        </p:style>
        <p:txBody>
          <a:bodyPr>
            <a:noAutofit/>
          </a:bodyPr>
          <a:lstStyle/>
          <a:p>
            <a:r>
              <a:rPr lang="es-ES" sz="3200" dirty="0" smtClean="0">
                <a:solidFill>
                  <a:schemeClr val="bg2">
                    <a:lumMod val="10000"/>
                  </a:schemeClr>
                </a:solidFill>
              </a:rPr>
              <a:t/>
            </a:r>
            <a:br>
              <a:rPr lang="es-ES" sz="3200" dirty="0" smtClean="0">
                <a:solidFill>
                  <a:schemeClr val="bg2">
                    <a:lumMod val="10000"/>
                  </a:schemeClr>
                </a:solidFill>
              </a:rPr>
            </a:br>
            <a:r>
              <a:rPr lang="es-ES" sz="3200" dirty="0" smtClean="0">
                <a:solidFill>
                  <a:schemeClr val="bg2">
                    <a:lumMod val="10000"/>
                  </a:schemeClr>
                </a:solidFill>
              </a:rPr>
              <a:t>El PGIBT genera incentivos para la comunidad porque</a:t>
            </a:r>
            <a:endParaRPr lang="es-BO" sz="3200" dirty="0">
              <a:solidFill>
                <a:schemeClr val="bg2">
                  <a:lumMod val="1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714348" y="3857628"/>
            <a:ext cx="8229600" cy="2428892"/>
          </a:xfrm>
          <a:prstGeom prst="rect">
            <a:avLst/>
          </a:prstGeom>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S" sz="28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s-ES" sz="2300" b="0" i="0" u="none" strike="noStrike" kern="1200" cap="none" spc="0" normalizeH="0" baseline="0" noProof="0" dirty="0" smtClean="0">
                <a:ln>
                  <a:noFill/>
                </a:ln>
                <a:solidFill>
                  <a:schemeClr val="tx1"/>
                </a:solidFill>
                <a:effectLst/>
                <a:uLnTx/>
                <a:uFillTx/>
                <a:latin typeface="+mn-lt"/>
                <a:ea typeface="+mn-ea"/>
                <a:cs typeface="+mn-cs"/>
              </a:rPr>
              <a:t>Facilita la adscripción al Mecanismo Conjunto de Mitigación y Adaptación para el Manejo Integral y Sustentable de los Bosques y la Madre Tierra, a efecto de lograr apoyo de carácter financiero y no financiero, reembolsable y no reembolsable, en coordinación con las entidades financieras y no financieras del Estado, para iniciativas de innovación y tecnología y revalorización de los saberes ancestrales orientadas a la producción, transformación y comercialización de productos del bosque y sistemas de vida de la Madre Tierra, con énfasis en la diversificación y en el fortalecimiento de las prácticas productivas locales.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BO"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35842" name="Picture 2" descr="https://encrypted-tbn2.gstatic.com/images?q=tbn:ANd9GcTgW8SBvH1uO2auQmrdVciO1kMFkyh2qoNxfxjSN7XAww4kK3AwkfYFIodH"/>
          <p:cNvPicPr>
            <a:picLocks noChangeAspect="1" noChangeArrowheads="1"/>
          </p:cNvPicPr>
          <p:nvPr/>
        </p:nvPicPr>
        <p:blipFill>
          <a:blip r:embed="rId2"/>
          <a:srcRect/>
          <a:stretch>
            <a:fillRect/>
          </a:stretch>
        </p:blipFill>
        <p:spPr bwMode="auto">
          <a:xfrm>
            <a:off x="0" y="1285860"/>
            <a:ext cx="2466975" cy="1071570"/>
          </a:xfrm>
          <a:prstGeom prst="rect">
            <a:avLst/>
          </a:prstGeom>
          <a:noFill/>
        </p:spPr>
      </p:pic>
      <p:sp>
        <p:nvSpPr>
          <p:cNvPr id="6" name="5 Rectángulo"/>
          <p:cNvSpPr/>
          <p:nvPr/>
        </p:nvSpPr>
        <p:spPr>
          <a:xfrm>
            <a:off x="2714612" y="1071546"/>
            <a:ext cx="6054756" cy="1323439"/>
          </a:xfrm>
          <a:prstGeom prst="rect">
            <a:avLst/>
          </a:prstGeom>
        </p:spPr>
        <p:txBody>
          <a:bodyPr wrap="square">
            <a:spAutoFit/>
          </a:bodyPr>
          <a:lstStyle/>
          <a:p>
            <a:pPr marL="274320" lvl="0" indent="-274320" algn="just" fontAlgn="auto">
              <a:spcBef>
                <a:spcPct val="20000"/>
              </a:spcBef>
              <a:spcAft>
                <a:spcPts val="0"/>
              </a:spcAft>
              <a:buClr>
                <a:srgbClr val="387025"/>
              </a:buClr>
              <a:buSzPct val="95000"/>
              <a:buFont typeface="Wingdings 2"/>
              <a:buChar char=""/>
              <a:defRPr/>
            </a:pPr>
            <a:r>
              <a:rPr lang="es-ES" sz="2000" dirty="0" smtClean="0">
                <a:solidFill>
                  <a:srgbClr val="1B3812"/>
                </a:solidFill>
                <a:latin typeface="Constantia"/>
              </a:rPr>
              <a:t>Genera empoderamiento de las comunidades sobre su territorio y recursos y el reconocimiento de sus instituciones y normas locales para la gestión de los mismos. </a:t>
            </a:r>
          </a:p>
        </p:txBody>
      </p:sp>
      <p:pic>
        <p:nvPicPr>
          <p:cNvPr id="35844" name="Picture 4" descr="https://encrypted-tbn0.gstatic.com/images?q=tbn:ANd9GcRtP0ZtDkOVZLFBWYAdZvVD07zi7xvjKUmNisQ5LRLG4JNd6YbWyg"/>
          <p:cNvPicPr>
            <a:picLocks noChangeAspect="1" noChangeArrowheads="1"/>
          </p:cNvPicPr>
          <p:nvPr/>
        </p:nvPicPr>
        <p:blipFill>
          <a:blip r:embed="rId3"/>
          <a:srcRect/>
          <a:stretch>
            <a:fillRect/>
          </a:stretch>
        </p:blipFill>
        <p:spPr bwMode="auto">
          <a:xfrm>
            <a:off x="5572132" y="2285992"/>
            <a:ext cx="2619375" cy="1743076"/>
          </a:xfrm>
          <a:prstGeom prst="rect">
            <a:avLst/>
          </a:prstGeom>
          <a:noFill/>
        </p:spPr>
      </p:pic>
      <p:sp>
        <p:nvSpPr>
          <p:cNvPr id="8" name="7 Rectángulo"/>
          <p:cNvSpPr/>
          <p:nvPr/>
        </p:nvSpPr>
        <p:spPr>
          <a:xfrm>
            <a:off x="357158" y="2643182"/>
            <a:ext cx="4308485" cy="1323439"/>
          </a:xfrm>
          <a:prstGeom prst="rect">
            <a:avLst/>
          </a:prstGeom>
        </p:spPr>
        <p:txBody>
          <a:bodyPr wrap="square">
            <a:spAutoFit/>
          </a:bodyPr>
          <a:lstStyle/>
          <a:p>
            <a:pPr marL="274320" lvl="0" indent="-274320" algn="just" fontAlgn="auto">
              <a:spcBef>
                <a:spcPct val="20000"/>
              </a:spcBef>
              <a:spcAft>
                <a:spcPts val="0"/>
              </a:spcAft>
              <a:buClr>
                <a:srgbClr val="387025"/>
              </a:buClr>
              <a:buSzPct val="95000"/>
              <a:buFont typeface="Wingdings 2"/>
              <a:buChar char=""/>
              <a:defRPr/>
            </a:pPr>
            <a:r>
              <a:rPr lang="es-ES" sz="2000" dirty="0" smtClean="0">
                <a:solidFill>
                  <a:srgbClr val="1B3812"/>
                </a:solidFill>
                <a:latin typeface="Constantia"/>
              </a:rPr>
              <a:t>Aporta al desarrollo y consolidación de capacidades locales durante la elaboración y ejecución del PGIBT.</a:t>
            </a:r>
          </a:p>
        </p:txBody>
      </p:sp>
      <p:sp>
        <p:nvSpPr>
          <p:cNvPr id="9" name="1 Título"/>
          <p:cNvSpPr>
            <a:spLocks noGrp="1"/>
          </p:cNvSpPr>
          <p:nvPr>
            <p:ph type="title"/>
          </p:nvPr>
        </p:nvSpPr>
        <p:spPr>
          <a:xfrm>
            <a:off x="0" y="0"/>
            <a:ext cx="5572164" cy="1071570"/>
          </a:xfrm>
          <a:noFill/>
          <a:ln>
            <a:noFill/>
          </a:ln>
        </p:spPr>
        <p:style>
          <a:lnRef idx="2">
            <a:schemeClr val="dk1"/>
          </a:lnRef>
          <a:fillRef idx="1">
            <a:schemeClr val="lt1"/>
          </a:fillRef>
          <a:effectRef idx="0">
            <a:schemeClr val="dk1"/>
          </a:effectRef>
          <a:fontRef idx="minor">
            <a:schemeClr val="dk1"/>
          </a:fontRef>
        </p:style>
        <p:txBody>
          <a:bodyPr>
            <a:noAutofit/>
          </a:bodyPr>
          <a:lstStyle/>
          <a:p>
            <a:r>
              <a:rPr lang="es-ES" sz="3200" dirty="0" smtClean="0">
                <a:solidFill>
                  <a:schemeClr val="bg2">
                    <a:lumMod val="10000"/>
                  </a:schemeClr>
                </a:solidFill>
              </a:rPr>
              <a:t/>
            </a:r>
            <a:br>
              <a:rPr lang="es-ES" sz="3200" dirty="0" smtClean="0">
                <a:solidFill>
                  <a:schemeClr val="bg2">
                    <a:lumMod val="10000"/>
                  </a:schemeClr>
                </a:solidFill>
              </a:rPr>
            </a:br>
            <a:r>
              <a:rPr lang="es-ES" sz="3200" dirty="0" smtClean="0">
                <a:solidFill>
                  <a:schemeClr val="bg2">
                    <a:lumMod val="10000"/>
                  </a:schemeClr>
                </a:solidFill>
              </a:rPr>
              <a:t>El PGIBT genera incentivos para la comunidad porque</a:t>
            </a:r>
            <a:endParaRPr lang="es-BO" sz="3200" dirty="0">
              <a:solidFill>
                <a:schemeClr val="bg2">
                  <a:lumMod val="1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3000396" cy="632666"/>
          </a:xfrm>
          <a:noFill/>
        </p:spPr>
        <p:txBody>
          <a:bodyPr>
            <a:normAutofit/>
          </a:bodyPr>
          <a:lstStyle/>
          <a:p>
            <a:r>
              <a:rPr lang="es-BO" sz="3200" b="1" cap="small" dirty="0" smtClean="0">
                <a:solidFill>
                  <a:schemeClr val="bg2">
                    <a:lumMod val="10000"/>
                  </a:schemeClr>
                </a:solidFill>
              </a:rPr>
              <a:t>BASE LEGAL</a:t>
            </a:r>
            <a:endParaRPr lang="es-BO" sz="3200" dirty="0">
              <a:solidFill>
                <a:schemeClr val="bg2">
                  <a:lumMod val="10000"/>
                </a:schemeClr>
              </a:solidFill>
            </a:endParaRPr>
          </a:p>
        </p:txBody>
      </p:sp>
      <p:sp>
        <p:nvSpPr>
          <p:cNvPr id="3" name="2 Marcador de contenido"/>
          <p:cNvSpPr>
            <a:spLocks noGrp="1"/>
          </p:cNvSpPr>
          <p:nvPr>
            <p:ph idx="1"/>
          </p:nvPr>
        </p:nvSpPr>
        <p:spPr>
          <a:xfrm>
            <a:off x="0" y="3071810"/>
            <a:ext cx="2500298" cy="1609716"/>
          </a:xfrm>
        </p:spPr>
        <p:txBody>
          <a:bodyPr>
            <a:normAutofit fontScale="85000" lnSpcReduction="10000"/>
          </a:bodyPr>
          <a:lstStyle/>
          <a:p>
            <a:pPr>
              <a:defRPr/>
            </a:pPr>
            <a:r>
              <a:rPr lang="es-BO" sz="2000" dirty="0" smtClean="0"/>
              <a:t>Ley Forestal 1700, Decreto Supremo 24453 Reglamento a la Ley Forestal 1700 y sus normas técnicas complementarias.</a:t>
            </a:r>
            <a:endParaRPr lang="es-ES" sz="2000" dirty="0" smtClean="0"/>
          </a:p>
          <a:p>
            <a:endParaRPr lang="es-BO" dirty="0"/>
          </a:p>
        </p:txBody>
      </p:sp>
      <p:pic>
        <p:nvPicPr>
          <p:cNvPr id="5" name="4 Imagen" descr="logo abt.png"/>
          <p:cNvPicPr>
            <a:picLocks noChangeAspect="1"/>
          </p:cNvPicPr>
          <p:nvPr/>
        </p:nvPicPr>
        <p:blipFill>
          <a:blip r:embed="rId2" cstate="print"/>
          <a:stretch>
            <a:fillRect/>
          </a:stretch>
        </p:blipFill>
        <p:spPr>
          <a:xfrm>
            <a:off x="6163734" y="0"/>
            <a:ext cx="2980266" cy="1676400"/>
          </a:xfrm>
          <a:prstGeom prst="rect">
            <a:avLst/>
          </a:prstGeom>
        </p:spPr>
      </p:pic>
      <p:sp>
        <p:nvSpPr>
          <p:cNvPr id="19458" name="AutoShape 2" descr="data:image/jpeg;base64,/9j/4AAQSkZJRgABAQAAAQABAAD/2wCEAAkGBhQSERUUEhQUFRQWFhcXFRYWFRQVFRYUFRQVFRcaFRUXHCYeGBojGhQUHy8gJCcpLCwsFx4xNTAqNSYrLCkBCQoKDgwOGg8PGiwlHyUpLCksLSksLCkpKSwsLCksLCkpLCwsLC4sKSwsLCwsKSwpLCwsLCwsLCwsLCwsKSksLP/AABEIANkA6AMBIgACEQEDEQH/xAAcAAABBQEBAQAAAAAAAAAAAAAEAAIDBQYBBwj/xABFEAABAwIDBQQHBgMGBQUAAAABAAIDBBEFEiEGEzFBUSJhcYEHFDJSkaGxI0JygsHRFWLhM1OSosLwJENzdPEWNDay4v/EABoBAAIDAQEAAAAAAAAAAAAAAAADAQIEBQb/xAAuEQACAgEEAQIFAgcBAAAAAAAAAQIRAwQSITFBE3EiUZGhsULRFSMyYYHh8AX/2gAMAwEAAhEDEQA/APcVwhdSQAJPDINWO/K7UeRQf8aLTaRlj3f1Vsoaika8WcPPmFDXyAZT4ix3A2PQ6Im6zddhzozfi3r+6bTYg9nA3HQ6qu6uyLNOo3R35keBQdLjDXaHsnv4fFKqxlrdG9t3QK1oknfSn33Kvq5hHxlHhc3+CHqd/ILk5B0HHzKy1c17HcTx5pc3XSH4sEsnRoH46fu5j5lcbjMx4EDxN1WQOudUabALK8shj06j2EOxOo99v+EFCzY9O3i8f4G/snGbRD1MWYJLzzvhkejEJh2mm6sPiLfRGR7TPHtRg/hJWa9RcDcKyp3aKy1E0Q8K8Ggp9o4naElh/mH6hWUcocLtII7isZPIzoCm0zXg5oiW+afHVLpipYpI2+866Jwcs5S7SOb2Zm/mA+oV3DI2QZmOv3j9QtUZKXQsJSUJkLeIuOo4/BSMkB1GqsA5JJJACSSSQAkkkkAJJJJACSSSQBFISDflzT2PuukIY9koAIe0EWNrLPYxRCLtD2TyGpv3Doreeuto3V55dB1ceQQsFLvDmcbjmeGbuaOTPqqvkgpKHCpJ9Xdln1/crR02FMYOyPM8UYxgGg0C7dCjRK4OZeSzOPYYPaWnKpdo5LMI52Uvofp5NTVGTZU9qwR3EKlpndsq2hlzaLkZZXJnRzKmda83RAbddZT3SmkDVVR8szjn2A1WcxKvIJy3VpLVFwsoW4YDqVVyQAGE1BcdVrIQAFRuogzgpIq0jRVbFyRdSAOFjqq8B8Ls0ZPh18RzRFM+4v1RO5vxUwyTjLgzziixwnHGy6Hsv6dfBGyU99WnK7qOHmOaytbh1u0zQjkP0VrgeO5+xJ7fI+9/VdbFlUuxVlnHVa5XjK7l0Pgf0RSjmhDxZwuP98EIJnREB5uzk/p3O/dPJD0lwFdQAkkkkAJJJJACSSSQAkBidQQA1ou88B0HMnuCnrKoRtvxPAAcSTwAVHjmJeqQOkcbzP0Hd4dwVZyUYuT6JScnSFFPEHFj5ox/eFz2tLz7tib5VaxYvCdGyxHuEjD9CvHS98r+Oh1urKDD3GwBOnkuP/EXf9J0loVXZ62JAeBB8CENPiDWrFYZh72ahzgfFW7aYnRxP6rRj16l3Eo9Io9stxi4KoMfr7qwpaXKL+0szjc+Z9hprwWz1E1aYzBijv4I8PhzEqwEGQ3Kiom5dU3EqzMLBc3JXZbM7kPfjgbooY596VQSUchdfWyuMPlyDUJU3xQgtIYFI6SybHiTSwgcQD53KFfd3BUfBKOzSXOiaynJRmHtyk3F7j/UD+im3WpPK5+ZUqNohj6ZtmNv1KKbUt6oGZ9gVmJ6x+ewJ4qV3wImjXzTm+irqikI7Y6305d6dhJLm6lWLjyUQnKMrESS6LHAcX3rcrvbH+YdVauYCCDwPELCveYZQ5nLUfqCtpQ1jZWBzefEdD0XaxZFNFE/AMx5hcGu1jJ7LvdPunu6FWITJog5paRcHiEFRyljt08km12OP3m9PEJpYsEkkkAJJJJACXCV1A4k8nLE3i/iejB7R/TzQBHT/avMp9htxH/qd8tFgNp6s1M59xvZaO4c1ttpKzc0xDdC6zGjoP8AwsRTQD9+9cn/ANHLVY17s6Gix23NjKKgA0A0V7SUXMhKipeZ+CtYIbLmY8e43zntOQw2RMcacyNTNaujDEYpzsjazoqvaKGFkTppTkLRo7mTybbndW9RO1jS55DWtF3E8gsTUzurJQ9w+xabwM6kfff1HRTlmsUQxRlN2iGN75HNDRlFrm/Hw7ld01E0AZmgnnxUtLSBtveKsoobLHCMpcs0TklwitfgsLuAc09Wk/qqvEMAePYcHj4FalsXcubkHRaPTEOSZgYmOY6zwQe9aClj0VzV0bXgAgO8uA8eIQjsNLDZhv8Aynj+U81WUJFXXgjDLJskyGqK7Kcrmlp6EJ0MBdqVDlXCKXQ3KXpfwgceaPjjsnPcq9C2+SuDt2p4qwFRVLLqKOnsqNWUcbC6mDM0248ksArzG/Lydy70TTjRVVZHkfp4hbNLOuDPPhm8ilDhcKGvpc7dNHDVp5hw/wB2VdhtdoDydxVyDddZOyQehqs7b8HDRw6OHEIlV0/2UoePZfZr+533XforAKQOpJJIA4UBhwzufL7xys/A02+ZuVJisxEZDfadZrfFxt+6ngiDGho4AADy0QBlNrJC+UMHBg18Xf0sq6lpOFxZHSDeSveebjby0CNhpuq89nTy5Wzs4WseJCpY+ZRrI0yOO/giWt5BacWOhGSdnWhOLgOOluPcOqXBY/HMYNQ51PESI2/20g5/yNTcmRYo2xcIPI6RHiuImrkLG/8AtmHl/wA14/0hWNHDlA017voO5MoaENA0sALNb0H7q2p6fmeP0XPipZJbpG1uOOO1HYIraniiGtTcqe13JbYquDLJ2dslJYDv5fsnpjBc3+H7plCrGbk8b9rmeXh4LrZr6OFj15J7ojxbx/RPOuhCmgsr6qiDxYjMAdDzHgeSgbSOaNASBy5/1Vs2G3s/BNkdbX5pcsSfLBu+ChlqOQULJTfVXdbLHlvLYDkfveXVU75ogeyX+bf6rJkjGD7LLHJ9ImEF0S2EKOlq2HQHXpz+CdPUW4KOKsXKLTpoHq6jIDZUprN443Vq6Ev4qjxTE4oXhrRmcSAbGwbc2421VsUqlZR4nPiKNHgk12kdD9Vf0NR90+SyuDvtJbqD8legrswfBlRa1VOHsLTwI+B5FR4ZOXMGb2m3a78TdP6qWmmzN+qFYMlQRykbf87dD8Rb4JxcsEkkkAV8/anY3kwF58fZb+qMldZpPQE/DVCUWssruhawflbc/MoiuP2b/wADv/qUAZvDYbsa49L/ANSj2Nv4fVBYTP8AZMHGw16q1Yei5Kim3R0Nz2r2EByUgFgkxllS7RY2YsscQDpn3yj3G+87omyahHcxaTm6QFtJjTnO9XgdZ5H2j+IjZz4feKZhOGBjQAOyPmebj1JTMIwfIPeJOZ7jxe48T4K9hp726D5rnfFlluZu4xxpHYYOZ8kS1icGp7Qt0IJGSU7OWSyp+VNd0+Pcm0Lsbx8PqVJZcDU4KUiGJdyrtl2yvRWxoFlFPwPcCT5J8soaLkgd5Nh8VDJVNbG54IflaXWaQb2F7aKrrolfMxkdaZJXGQ9ri0HhlPu9yt2YcXC4Fx3LI7L4+2sZ2mtjma52aPtFrbk2IPFo5eIKv4KkMuN7NGeYGSRg+IuFwPSrI/VOrL4opwH1VJk7lEzEy4s0JIzBxHMAAg25niChcQrmHV80jvJrB8bIbCAaogUxsy5GYXsLGx1+8UY4y3NY1aCcYuH8x19iavxqSXMyBrgOZA7X/wCUzDPRxI7tzvygahre04211PL5reYZgzYmgAeJ5uPUo+RoDD4H6Lt4NLt5mcvJqeNuNUvuzDYe60jfFaNZqkP2jfxD6rSrTExIIopsru4qbFtGtePuPB/Key75H5IJHn7SFzeZaR520/ROiyyDAkoMPlzRMd1aPjbVJWJIMI1YT70kh/zEfoiatl2OHVrh8QVBg39izvF/iSUY4IA+cpPSbNQ188cg3kIkNhwcxpseyencV63svtVFWRiSJwdfj3Ho4civE/SRs4P4hITIyMuAID9OHY4/lCH2ffNhszJIZWTtd/bxxEutGLautwOvFc/JCF3Hh/k14pSqpdH0Fj20Dadg0zPfoxnU9T3BUmF0mrnvdmkebuceX8re5UO1+Ksgaa55z3ia2FvIyHgbchbivFqvbKskcXOnk430dYfALMsU9S78I0ucMCryz6ogj+HcjGtXyrhnpGroHBzah57nG4PkvSdmvT4w2bWRW/nZr8uK1LA4eDO8qkeyBq7ZA4NjUNTGHwSNkaehF/AqwBVkkVdnCVxrE8BdsrURY2y4E5dCKIsQXVwqGrqBGxzncGgk+XL6KW6VsKsyu2WI5nNiB0Had4/dB8tfMLK1NZumlxNra6dwvwR1VKXvc4nVxJPn/u3kqHGZt2WvIzMbcvba5LLZXedivPOXr5bZ3oRWHFRc/wDpVlQ1tRGXQymNsmaMkGz2tdqAdTrbjy4FA1Oy0zwSK1pceJJYCT35mg9Oq0Wy9SIosoLnxFg3L2guIZbRrhxNhYXAPAXAIVDiERc4kbwa8Mrx+i1bqS2v680ZoRcm749vJn3bDPJJnq7tFyQztGw148B81udjsWjpogyOF+S5sS4XIPO37rL/AMOkLXAgsa4Wc92hDeeUcbngtFhNP2B05eCpPUzg04yv8Fnp4Si9yPRKPEGyi8Zv1HAjxC7iU+WN3gfos9gDshe7mbN8h/UojFqolh79F1MWr341fZxc8FCbjHopaJt5G/iC0iz+EsvK3u1WgC0RMyEisPks63VCrrXWIPRXRYOwjSO3uue34PdZdTcLdfef9V3zDT+qSaWHYN/YR/h+iKe+yCwl9ore657fg8ohyAPIfSxgFO57pKhr+WV8dszc3UHiL3WA2IyUlaHCZj4Xgsfe7SA7hmaR3L3fbbChNFqLggtP5uB+K8EqcODXuY8atNlkyK04vpjsMqfHaN+X0tRH6tUPYWxyOsC4AFpJLHNdzsCAvL8V2ciE8sQlax7ZHZA/2XxnVhDuHBX+H7MtkI1sjcV2B3gDnOuQAAb62AsAsuNLE3UjTklvXMTz7ENm54Rd7Dl5Ob2m/EKtstsMKqqYkQyOy+6e00+R0XJN28Wq6QtPOaDQ+bFrjml559v2/YzvHF9ce/7mbwXaOekfnp5HMPcTY+IXs+xvp0ikDY64ZH8N4B2T3novKn7KNlP/AAkzJf5HfZyDxa7Qqmr8LlgdllY5h6EW+fNXuGR8Pn7/AEI+OHfR9i0NcyVgfG8PaeDgbohfJGzO3NXQuBhkOUG5YdWnutyXuWxnpmpasNZOdzMdLH2Se4qrTj2Smn0eiWSslG8EXBBB5jguoARKzW1tdYNiB49p/wDpB+Z8gtKFjMToi6VznWu7W3McgLeCw66UliqK7/Bp0qj6ly8FKWFVW0GIsp2NfI0ujLskg4/ZvBDrDmRxt3LT+pW0sq7GcGbPE6Nw0d05FcPHJRmt64OtKW5NRAMNopoY70b456eTVjXuuOv2clxY8bg69Wg6pV1digFmwut+N1h5kW+axbdnq+icdwZMh/uzdrvxMNwfgioanFZeyGkd5iY0fMLrOMXypRa+bf5oxJy6aa9lZcQ4dUSPY6rlHtDLEw3Bdx7R526Lc07A1vgFndmNm5Izval5lmIsCfZYDxDBw+S01S3shvvEDy4lYMnxS/svlwv8Dm0lQ5riyMHuufE6oSSvMgt0RNVNcWVexll0NPHn2ONnl9y2wOLVzvJW6Gw2DLGOp1PmiV1V0ZhJJJKwBGAvuJf+q76NSUGzT+y/+Z7z8HEfouJiLoKoNHTN6SZvJ7Qf3RZCFd2ajuey35mH9j8kWVIA9XTB7HNPMfPkvH9qtliZS9rTc6OA6jmvZis9tDR5SJW+DvHqk5Y2gT2uzyWBjoCMwLfEKzjrTJYIzF6TPNnbHZwOtzdrvLktLhdJHKAXMDXDlYA37isDW50a1JpWA4VgYIBePJHVGAwvGrR8kfOMmnLkULPOeSUk4ss3ZjsZ9HEMmrNDxBGhB8Qs9VYPWQtyEieIfcmbn07n+0F6bA4qwbSAjUA3TN7fEuSqVdHglVgtLJpIySjk94Xkgv48WhVFVsbO0F8WWeMah8Ts3xHEL6Cr9nIZBYtCxOLbCiJxkp3GN41uw5T8uKaszj0/rz/sHFPtfTgxmyvpVraBwY5xkjB1jkvcDuJ1C9w2U9J1JXNAa8RyHjG82Pl1Xj1fvHHLVQMnHvgZJf8AG3QnxVbUbJwv7dLOYXix3c/Zsf5ZRomeovKr25RG35c/Zn1FmXn+PbIV4lkkpKoOa9xdupbG1zewzAi3wXn+BekXEsOs2qjdNCPvG7jl/leND5r1jZrb6krmgwytz/3biGvB8Dx8lZu1/wAyu2jDVWKYhT6VFJmHvMztHyLmfJRwbcxHR4liPe0Pb8WG/wDlXsQj+C8/2ubFVVbYIo4+xrK8NbcuP3b25Jb0+Oa5RdZ5w6dgVHtIx/sSwvPTMGu/wuyn5KzGLW9uNw7xqPmhqn0VU0jbtc9h16OboByOoWdqNiKmnP2FQbDkHOZ/lOixT0WLw6Hx1T/VH6G2p8WiP3rfiFvmn1Ege67CCGi1xwuePyWApq6uDrOa2Xxa2/xbZbnBQ/dB0rQw+6OQSpadwXgmeaDVxs7O3KNeJTaGnzvA5cT4KOolzOJ+CusKpMjbni76Lo4Me1HKnLdINSSSWsgSbLJlaT0BPwF/0TkJip+zLebyGD8xsfldBITgAytjvzbr4u1/VJS02jm9xHysElZEhGLNs1sg/wCW4O/KdHfIou6dIwEEHgRY+BQOGPOUsPtRnKe8D2T8FckKKjmiDmkEXBFipSuBl1AGNrKLcyWI0PA9R+6ljYLgjlwWqr8ObKzKfEHoVkHxugkyv4fK3ULHlxc2hmPJs4fRZ1UYcCL62uqmFt+KtQ0WDmm4QTaezvO6zZL8j4peAiOAdFK59gmtkCEqai57KW2oosh89RyQbocx1UkcZPFTtZZKjFzLpFc7DGG92goCXZqJ3Fq1lFQFx1CMqMGFtFqWnlVohzj0Ydmxlr7l5bfiL6HxHArO4z6NSTn3Ya4ah8J3bh35RoSvQXZmHzVgzEOzY2KZjyr9a5FSi/B5thu1mJUg3RcJ2G4DpWkSs0sDmGjuS0uyuG7tmZ+r3kkk8STqbrSVNLG6MuyjgP0Kq5JwNOFlXPm2pJERjbtl1A7s/H6BZ2sp3PKvKB2Zl/xfQKLIBqlttpMDMy4SWEPHmjn1RLQOSmrazNo3h16pYbhhlJPBo4n9B3puPHbtmec7+FD8Loc5zH2R8yr0LkcYAAGgCdZbEqF0cSXbJWUknEFL2pmt5MGc+LtG/K6NcQBc8BqfJC4cy4Mh4yG/5eDfkgKC2lJKySALgqtq/s5GyfddZj+73T8dPNWVkyamD2lrtQRYppY61ikDUFh0pF43+0y2vvN5O/RHIA5ZCYhhzZm2dx5HmEYkoasDD1NNJTOsfZPA/dP7FTNrWuHQ9FrKtrS05wC3ndYqroxmJZe19AeICzZMQRm4FZiuIlpIHE/REYWS4KOWEH2hr3qWlcGLDPG14NcMkH5LeChLgLIzD2QmV0O8Y6ZjQ58d+21rrWJHIG6nwepa4WuLrMYJ/wDJa7/tIP8AQujixxS4KZMj6RvIoA3gE4kBV20u0MVFTSVE18jANBq5ziQ1rWjqSQFj5tuKhhhNdROpYJ3tYyUTskMbpPYE7LDJfx08k/2EdvkvcZs5/ZVTO/KCV2jxMSVdTSljop4C0gOkDxLA/QSs7LbAEi41tfiqep2rp30stQY5t0Kj1emyvBfWP9n7NuUZATz14HwXPzYJZJcI1rLFIvv4wHUkjhpYW+FgqnDnGQ3OqFbVyMLaOqpDRmru2CT1htQwyjXJIQAWuNgNOZCjpcZk3lRFR0L6llLIYpn+sxxSl7dHGOEg9nQ2ve/XpWellKkUWVI1sdQ1kQBOtzoPJVlTVl3cOinjoM0+7GYjMATxIHf3jgo9mK+nm9ZMzHQyUb3NnifIJA1rRmEmYNbdjgCRpyTYYaM0puQVhOCOlNz2WdevgtPNC1kYa0WGmirtjtoDXUrajcmFjy7dtLsxdG05WvIyjLexNtfFWNYbm3RalFRRCVAaVlIGpWQBHZKyksmTPDWkngAgAKvOYtiH3tXdzBx+PBFhtvBQ0MB1kd7T/k3k1FZUANASUjG6jxXFAFqkkkmEglbTkkPZ7beH8w5tKmp5w9oI/wDB5gqVCPjLHZ28D7Y69470AFprnWTd6Mt76dVS4hXl+g0b9VDdAMxPEc5yj2R80CnFqVkp8lSJ8IPEIWTD+h+KfjNeYKWona1rnQwvkaHXylzRcZrEaLMVG1WIQUkdbPBQyUzmRyPZC6Zk7I5cuV3a0uMwFtUbLCrL0wub18iqWoxCakxeon9Tr5o5qWnY2Smp3S2c1rHO7Rs08COJWwjZnsY7ua5rXt01yvaHAm3DQrr43NtcEDlyHkiK2guDL7QTS4vQ1EAp62CRpikiNbCIGSPa/RjXA6k68eGiqoKCGQNZ/Aqzf3bm3z5mUzHA6u3zpbOaNToFvDQucL5HOHgSFVVGIFtfFRmNuR9JLO4uzZw+N7w0C5sG2A0smJskz/pKp5JJKZ9LJlrJppqSItGstNK05838sea+blm7tJ9ptlt9Qw0tIwP9SkjkijJLN+2NpbKMwtZ7yS7iNSdVqsN2WviPrkjg5rIRFTRZHARB1zK4k6Oc4k6jk4rXRsAGgA8EUwPJsHoYJKiDdYJWRvbLG50lS6ZkcAa4XewvkO9c2xsABfRB7XUkkk75KbDsRgxJry2OpgtuJQHWa6aS4YQWi5BF9QDdezAjuSFu5WJBsOgLYmZg0Pytz5QA3PYZrd17ry30l4AZsUp4aWQslrYnRVjW86WN7XZ3dDZrm99rL1suHD5LN4Hso6Ouqq2d7ZJZsrIrAgRU7eDBfmTYnw70AX9JTNijbGwBrGNDWgcA1oAA+AQ79TdFSP00+SBoq2OUOMTg8Me6NxbqA9mjhfgbHTxFlDAflSyqTKllUUQR5UG5m8ePcaf8Tv2CLmYToNAeJ7u5SNiAFgNEUSMsuFqlyrmVFANhb2guqWBuqSlIAlJJcJUgdUc0waNUnvPJDuivxQBXVRcTcez7v6qIRXGitdwo3UvMKjRBW7hLcKybCl6ujaFGT21jthtd/wBrL9F57ilBVR0FA6tqXzYU9lPv44o2RPhY5oMYe4AmRgNtb624AkFexYtgrainlgeXBssbo3FtswDvduCLqOLZ6MUraRwMkIhEBDrXexrcuthbNwNxwIVlwSYXb2odJVUFFGySSnmY+V0UErIvWGsFo2CRzgMga0OtfUHrqidlcDqaetO6o5aehfE7NFNUxTtbUM7THR2kc4XsAfE35K2Po1gNJFTPkqHeruLqebO1tRBf7rHtaLgdD3dAuM2X9REtZvayuqIoJTE2omLxownK1jQONrX1PmpA8xqpI6ike2aStfjW8LTDefSTe2DAwDI2Ld87g3W8bRCHHKGNgNmYZK0NLi/UPeCMziS7W4uSsjheO7inkq4cZgimmLp5KM0+du+cLmMBzjIDfS40+q9IwLDPWH0mJSNfFUeq5DCLCNu9JeSQRmGrr2voLIAwW2tBSGKsmpm1tTUxFz31YmcIqeQPByB7nhrsvDKwOI04K+2liNVVYFHJJK0Tx1BlMb3Ruf8A8NC83LbHXUHucbWVw70Sw7ueJlTVsp53Pc6BkjBGHv4kdjMR/KTY21urGm2CjZJRSGaeR1Fvd2ZHMdn3zGxkP7IsGtaLBtkAY5uxsMeNeoRunZRy0m/kgbPKGPeyQsGZ2bPl5kA6qXB5nYdPjUNMXGGmp2VEETnOeGSOhc4hpcSbEgadwW8dsww4g2uzv3jYDAGdnJkL89+F7377LlJsrGyrqaq7nOqWRskY7KWBsbS0ZdL6g63KAPIcM2cnqKFlRDSVj66Ru9ZXitiF5Cbj7MzCzPu2y3+i1G01PJU12CRVJkjdLFU+sNikLLvbTRue3NGfZJDhoeDjYq1b6JIm5mQ1dfBTucXGninyxa8QNLgHpdXUmxsO/oZWue31FkkcLNC0tkiEPbJ7Rs1o58UAZLB8EZSY3LRU5kZTTUAldGJZDlfvd3mjc5xc02vqDz8LAeibZuCOkfWtZI6eGWqDAJZMpDA5oBjvlJyki5F9QV6H/wCmGfxD17M/eer+r5OzkyZ89+F81++yrcG9H0dLUmaGoqmxmSST1beD1feSNc1xy2uQM1wL6EDogDJbJ7Ew4pRNrayaaSpnzv3jZnsEFnlobE0HKA2wNiFXxMrcSwiK2apNPVvZMwSGJ1ZBFoPtAePatrxtfU8djVeimBzpN1UVlNFK4ulggmyQvJ9rs2OUHoPoj630fQOgghgknpRT33TqeTI4ZrZsxsc97a3QBW+i99Ju520raiFzXt31LUOeXwPsbZc2uV2ut+XJbbKqPZXY2Kh3rmyTTSzEGWad+eR+UWaLiwAAJ/3ZaCyAI8q5lUtlyyAOxtXE8BJAHVwrqSAOZVwtTkkANypZU5JADDGuZFIkgCPKlu04pwQBHu1zdKVcKAATg8ObPuYs/vbtma/4rXRbY9bpycgBJJJIASSSSAEuELqSAOWSsupIAbZdsupIA5ZKy6kgDlkgF1JACSSSQ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9460" name="AutoShape 4" descr="data:image/jpeg;base64,/9j/4AAQSkZJRgABAQAAAQABAAD/2wCEAAkGBhQSERUUEhQUFRQWFhcXFRYWFRQVFRYUFRQVFRcaFRUXHCYeGBojGhQUHy8gJCcpLCwsFx4xNTAqNSYrLCkBCQoKDgwOGg8PGiwlHyUpLCksLSksLCkpKSwsLCksLCkpLCwsLC4sKSwsLCwsKSwpLCwsLCwsLCwsLCwsKSksLP/AABEIANkA6AMBIgACEQEDEQH/xAAcAAABBQEBAQAAAAAAAAAAAAAEAAIDBQYBBwj/xABFEAABAwIDBQQHBgMGBQUAAAABAAIDBBEFEiEGEzFBUSJhcYEHFDJSkaGxI0JygsHRFWLhM1OSosLwJENzdPEWNDay4v/EABoBAAIDAQEAAAAAAAAAAAAAAAADAQIEBQb/xAAuEQACAgEEAQIFAgcBAAAAAAAAAQIRAwQSITFBE3EiUZGhsULRFSMyYYHh8AX/2gAMAwEAAhEDEQA/APcVwhdSQAJPDINWO/K7UeRQf8aLTaRlj3f1Vsoaika8WcPPmFDXyAZT4ix3A2PQ6Im6zddhzozfi3r+6bTYg9nA3HQ6qu6uyLNOo3R35keBQdLjDXaHsnv4fFKqxlrdG9t3QK1oknfSn33Kvq5hHxlHhc3+CHqd/ILk5B0HHzKy1c17HcTx5pc3XSH4sEsnRoH46fu5j5lcbjMx4EDxN1WQOudUabALK8shj06j2EOxOo99v+EFCzY9O3i8f4G/snGbRD1MWYJLzzvhkejEJh2mm6sPiLfRGR7TPHtRg/hJWa9RcDcKyp3aKy1E0Q8K8Ggp9o4naElh/mH6hWUcocLtII7isZPIzoCm0zXg5oiW+afHVLpipYpI2+866Jwcs5S7SOb2Zm/mA+oV3DI2QZmOv3j9QtUZKXQsJSUJkLeIuOo4/BSMkB1GqsA5JJJACSSSQAkkkkAJJJJACSSSQBFISDflzT2PuukIY9koAIe0EWNrLPYxRCLtD2TyGpv3Doreeuto3V55dB1ceQQsFLvDmcbjmeGbuaOTPqqvkgpKHCpJ9Xdln1/crR02FMYOyPM8UYxgGg0C7dCjRK4OZeSzOPYYPaWnKpdo5LMI52Uvofp5NTVGTZU9qwR3EKlpndsq2hlzaLkZZXJnRzKmda83RAbddZT3SmkDVVR8szjn2A1WcxKvIJy3VpLVFwsoW4YDqVVyQAGE1BcdVrIQAFRuogzgpIq0jRVbFyRdSAOFjqq8B8Ls0ZPh18RzRFM+4v1RO5vxUwyTjLgzziixwnHGy6Hsv6dfBGyU99WnK7qOHmOaytbh1u0zQjkP0VrgeO5+xJ7fI+9/VdbFlUuxVlnHVa5XjK7l0Pgf0RSjmhDxZwuP98EIJnREB5uzk/p3O/dPJD0lwFdQAkkkkAJJJJACSSSQAkBidQQA1ou88B0HMnuCnrKoRtvxPAAcSTwAVHjmJeqQOkcbzP0Hd4dwVZyUYuT6JScnSFFPEHFj5ox/eFz2tLz7tib5VaxYvCdGyxHuEjD9CvHS98r+Oh1urKDD3GwBOnkuP/EXf9J0loVXZ62JAeBB8CENPiDWrFYZh72ahzgfFW7aYnRxP6rRj16l3Eo9Io9stxi4KoMfr7qwpaXKL+0szjc+Z9hprwWz1E1aYzBijv4I8PhzEqwEGQ3Kiom5dU3EqzMLBc3JXZbM7kPfjgbooY596VQSUchdfWyuMPlyDUJU3xQgtIYFI6SybHiTSwgcQD53KFfd3BUfBKOzSXOiaynJRmHtyk3F7j/UD+im3WpPK5+ZUqNohj6ZtmNv1KKbUt6oGZ9gVmJ6x+ewJ4qV3wImjXzTm+irqikI7Y6305d6dhJLm6lWLjyUQnKMrESS6LHAcX3rcrvbH+YdVauYCCDwPELCveYZQ5nLUfqCtpQ1jZWBzefEdD0XaxZFNFE/AMx5hcGu1jJ7LvdPunu6FWITJog5paRcHiEFRyljt08km12OP3m9PEJpYsEkkkAJJJJACXCV1A4k8nLE3i/iejB7R/TzQBHT/avMp9htxH/qd8tFgNp6s1M59xvZaO4c1ttpKzc0xDdC6zGjoP8AwsRTQD9+9cn/ANHLVY17s6Gix23NjKKgA0A0V7SUXMhKipeZ+CtYIbLmY8e43zntOQw2RMcacyNTNaujDEYpzsjazoqvaKGFkTppTkLRo7mTybbndW9RO1jS55DWtF3E8gsTUzurJQ9w+xabwM6kfff1HRTlmsUQxRlN2iGN75HNDRlFrm/Hw7ld01E0AZmgnnxUtLSBtveKsoobLHCMpcs0TklwitfgsLuAc09Wk/qqvEMAePYcHj4FalsXcubkHRaPTEOSZgYmOY6zwQe9aClj0VzV0bXgAgO8uA8eIQjsNLDZhv8Aynj+U81WUJFXXgjDLJskyGqK7Kcrmlp6EJ0MBdqVDlXCKXQ3KXpfwgceaPjjsnPcq9C2+SuDt2p4qwFRVLLqKOnsqNWUcbC6mDM0248ksArzG/Lydy70TTjRVVZHkfp4hbNLOuDPPhm8ilDhcKGvpc7dNHDVp5hw/wB2VdhtdoDydxVyDddZOyQehqs7b8HDRw6OHEIlV0/2UoePZfZr+533XforAKQOpJJIA4UBhwzufL7xys/A02+ZuVJisxEZDfadZrfFxt+6ngiDGho4AADy0QBlNrJC+UMHBg18Xf0sq6lpOFxZHSDeSveebjby0CNhpuq89nTy5Wzs4WseJCpY+ZRrI0yOO/giWt5BacWOhGSdnWhOLgOOluPcOqXBY/HMYNQ51PESI2/20g5/yNTcmRYo2xcIPI6RHiuImrkLG/8AtmHl/wA14/0hWNHDlA017voO5MoaENA0sALNb0H7q2p6fmeP0XPipZJbpG1uOOO1HYIraniiGtTcqe13JbYquDLJ2dslJYDv5fsnpjBc3+H7plCrGbk8b9rmeXh4LrZr6OFj15J7ojxbx/RPOuhCmgsr6qiDxYjMAdDzHgeSgbSOaNASBy5/1Vs2G3s/BNkdbX5pcsSfLBu+ChlqOQULJTfVXdbLHlvLYDkfveXVU75ogeyX+bf6rJkjGD7LLHJ9ImEF0S2EKOlq2HQHXpz+CdPUW4KOKsXKLTpoHq6jIDZUprN443Vq6Ev4qjxTE4oXhrRmcSAbGwbc2421VsUqlZR4nPiKNHgk12kdD9Vf0NR90+SyuDvtJbqD8legrswfBlRa1VOHsLTwI+B5FR4ZOXMGb2m3a78TdP6qWmmzN+qFYMlQRykbf87dD8Rb4JxcsEkkkAV8/anY3kwF58fZb+qMldZpPQE/DVCUWssruhawflbc/MoiuP2b/wADv/qUAZvDYbsa49L/ANSj2Nv4fVBYTP8AZMHGw16q1Yei5Kim3R0Nz2r2EByUgFgkxllS7RY2YsscQDpn3yj3G+87omyahHcxaTm6QFtJjTnO9XgdZ5H2j+IjZz4feKZhOGBjQAOyPmebj1JTMIwfIPeJOZ7jxe48T4K9hp726D5rnfFlluZu4xxpHYYOZ8kS1icGp7Qt0IJGSU7OWSyp+VNd0+Pcm0Lsbx8PqVJZcDU4KUiGJdyrtl2yvRWxoFlFPwPcCT5J8soaLkgd5Nh8VDJVNbG54IflaXWaQb2F7aKrrolfMxkdaZJXGQ9ri0HhlPu9yt2YcXC4Fx3LI7L4+2sZ2mtjma52aPtFrbk2IPFo5eIKv4KkMuN7NGeYGSRg+IuFwPSrI/VOrL4opwH1VJk7lEzEy4s0JIzBxHMAAg25niChcQrmHV80jvJrB8bIbCAaogUxsy5GYXsLGx1+8UY4y3NY1aCcYuH8x19iavxqSXMyBrgOZA7X/wCUzDPRxI7tzvygahre04211PL5reYZgzYmgAeJ5uPUo+RoDD4H6Lt4NLt5mcvJqeNuNUvuzDYe60jfFaNZqkP2jfxD6rSrTExIIopsru4qbFtGtePuPB/Key75H5IJHn7SFzeZaR520/ROiyyDAkoMPlzRMd1aPjbVJWJIMI1YT70kh/zEfoiatl2OHVrh8QVBg39izvF/iSUY4IA+cpPSbNQ188cg3kIkNhwcxpseyencV63svtVFWRiSJwdfj3Ho4civE/SRs4P4hITIyMuAID9OHY4/lCH2ffNhszJIZWTtd/bxxEutGLautwOvFc/JCF3Hh/k14pSqpdH0Fj20Dadg0zPfoxnU9T3BUmF0mrnvdmkebuceX8re5UO1+Ksgaa55z3ia2FvIyHgbchbivFqvbKskcXOnk430dYfALMsU9S78I0ucMCryz6ogj+HcjGtXyrhnpGroHBzah57nG4PkvSdmvT4w2bWRW/nZr8uK1LA4eDO8qkeyBq7ZA4NjUNTGHwSNkaehF/AqwBVkkVdnCVxrE8BdsrURY2y4E5dCKIsQXVwqGrqBGxzncGgk+XL6KW6VsKsyu2WI5nNiB0Had4/dB8tfMLK1NZumlxNra6dwvwR1VKXvc4nVxJPn/u3kqHGZt2WvIzMbcvba5LLZXedivPOXr5bZ3oRWHFRc/wDpVlQ1tRGXQymNsmaMkGz2tdqAdTrbjy4FA1Oy0zwSK1pceJJYCT35mg9Oq0Wy9SIosoLnxFg3L2guIZbRrhxNhYXAPAXAIVDiERc4kbwa8Mrx+i1bqS2v680ZoRcm749vJn3bDPJJnq7tFyQztGw148B81udjsWjpogyOF+S5sS4XIPO37rL/AMOkLXAgsa4Wc92hDeeUcbngtFhNP2B05eCpPUzg04yv8Fnp4Si9yPRKPEGyi8Zv1HAjxC7iU+WN3gfos9gDshe7mbN8h/UojFqolh79F1MWr341fZxc8FCbjHopaJt5G/iC0iz+EsvK3u1WgC0RMyEisPks63VCrrXWIPRXRYOwjSO3uue34PdZdTcLdfef9V3zDT+qSaWHYN/YR/h+iKe+yCwl9ore657fg8ohyAPIfSxgFO57pKhr+WV8dszc3UHiL3WA2IyUlaHCZj4Xgsfe7SA7hmaR3L3fbbChNFqLggtP5uB+K8EqcODXuY8atNlkyK04vpjsMqfHaN+X0tRH6tUPYWxyOsC4AFpJLHNdzsCAvL8V2ciE8sQlax7ZHZA/2XxnVhDuHBX+H7MtkI1sjcV2B3gDnOuQAAb62AsAsuNLE3UjTklvXMTz7ENm54Rd7Dl5Ob2m/EKtstsMKqqYkQyOy+6e00+R0XJN28Wq6QtPOaDQ+bFrjml559v2/YzvHF9ce/7mbwXaOekfnp5HMPcTY+IXs+xvp0ikDY64ZH8N4B2T3novKn7KNlP/AAkzJf5HfZyDxa7Qqmr8LlgdllY5h6EW+fNXuGR8Pn7/AEI+OHfR9i0NcyVgfG8PaeDgbohfJGzO3NXQuBhkOUG5YdWnutyXuWxnpmpasNZOdzMdLH2Se4qrTj2Smn0eiWSslG8EXBBB5jguoARKzW1tdYNiB49p/wDpB+Z8gtKFjMToi6VznWu7W3McgLeCw66UliqK7/Bp0qj6ly8FKWFVW0GIsp2NfI0ujLskg4/ZvBDrDmRxt3LT+pW0sq7GcGbPE6Nw0d05FcPHJRmt64OtKW5NRAMNopoY70b456eTVjXuuOv2clxY8bg69Wg6pV1digFmwut+N1h5kW+axbdnq+icdwZMh/uzdrvxMNwfgioanFZeyGkd5iY0fMLrOMXypRa+bf5oxJy6aa9lZcQ4dUSPY6rlHtDLEw3Bdx7R526Lc07A1vgFndmNm5Izval5lmIsCfZYDxDBw+S01S3shvvEDy4lYMnxS/svlwv8Dm0lQ5riyMHuufE6oSSvMgt0RNVNcWVexll0NPHn2ONnl9y2wOLVzvJW6Gw2DLGOp1PmiV1V0ZhJJJKwBGAvuJf+q76NSUGzT+y/+Z7z8HEfouJiLoKoNHTN6SZvJ7Qf3RZCFd2ajuey35mH9j8kWVIA9XTB7HNPMfPkvH9qtliZS9rTc6OA6jmvZis9tDR5SJW+DvHqk5Y2gT2uzyWBjoCMwLfEKzjrTJYIzF6TPNnbHZwOtzdrvLktLhdJHKAXMDXDlYA37isDW50a1JpWA4VgYIBePJHVGAwvGrR8kfOMmnLkULPOeSUk4ss3ZjsZ9HEMmrNDxBGhB8Qs9VYPWQtyEieIfcmbn07n+0F6bA4qwbSAjUA3TN7fEuSqVdHglVgtLJpIySjk94Xkgv48WhVFVsbO0F8WWeMah8Ts3xHEL6Cr9nIZBYtCxOLbCiJxkp3GN41uw5T8uKaszj0/rz/sHFPtfTgxmyvpVraBwY5xkjB1jkvcDuJ1C9w2U9J1JXNAa8RyHjG82Pl1Xj1fvHHLVQMnHvgZJf8AG3QnxVbUbJwv7dLOYXix3c/Zsf5ZRomeovKr25RG35c/Zn1FmXn+PbIV4lkkpKoOa9xdupbG1zewzAi3wXn+BekXEsOs2qjdNCPvG7jl/leND5r1jZrb6krmgwytz/3biGvB8Dx8lZu1/wAyu2jDVWKYhT6VFJmHvMztHyLmfJRwbcxHR4liPe0Pb8WG/wDlXsQj+C8/2ubFVVbYIo4+xrK8NbcuP3b25Jb0+Oa5RdZ5w6dgVHtIx/sSwvPTMGu/wuyn5KzGLW9uNw7xqPmhqn0VU0jbtc9h16OboByOoWdqNiKmnP2FQbDkHOZ/lOixT0WLw6Hx1T/VH6G2p8WiP3rfiFvmn1Ege67CCGi1xwuePyWApq6uDrOa2Xxa2/xbZbnBQ/dB0rQw+6OQSpadwXgmeaDVxs7O3KNeJTaGnzvA5cT4KOolzOJ+CusKpMjbni76Lo4Me1HKnLdINSSSWsgSbLJlaT0BPwF/0TkJip+zLebyGD8xsfldBITgAytjvzbr4u1/VJS02jm9xHysElZEhGLNs1sg/wCW4O/KdHfIou6dIwEEHgRY+BQOGPOUsPtRnKe8D2T8FckKKjmiDmkEXBFipSuBl1AGNrKLcyWI0PA9R+6ljYLgjlwWqr8ObKzKfEHoVkHxugkyv4fK3ULHlxc2hmPJs4fRZ1UYcCL62uqmFt+KtQ0WDmm4QTaezvO6zZL8j4peAiOAdFK59gmtkCEqai57KW2oosh89RyQbocx1UkcZPFTtZZKjFzLpFc7DGG92goCXZqJ3Fq1lFQFx1CMqMGFtFqWnlVohzj0Ydmxlr7l5bfiL6HxHArO4z6NSTn3Ya4ah8J3bh35RoSvQXZmHzVgzEOzY2KZjyr9a5FSi/B5thu1mJUg3RcJ2G4DpWkSs0sDmGjuS0uyuG7tmZ+r3kkk8STqbrSVNLG6MuyjgP0Kq5JwNOFlXPm2pJERjbtl1A7s/H6BZ2sp3PKvKB2Zl/xfQKLIBqlttpMDMy4SWEPHmjn1RLQOSmrazNo3h16pYbhhlJPBo4n9B3puPHbtmec7+FD8Loc5zH2R8yr0LkcYAAGgCdZbEqF0cSXbJWUknEFL2pmt5MGc+LtG/K6NcQBc8BqfJC4cy4Mh4yG/5eDfkgKC2lJKySALgqtq/s5GyfddZj+73T8dPNWVkyamD2lrtQRYppY61ikDUFh0pF43+0y2vvN5O/RHIA5ZCYhhzZm2dx5HmEYkoasDD1NNJTOsfZPA/dP7FTNrWuHQ9FrKtrS05wC3ndYqroxmJZe19AeICzZMQRm4FZiuIlpIHE/REYWS4KOWEH2hr3qWlcGLDPG14NcMkH5LeChLgLIzD2QmV0O8Y6ZjQ58d+21rrWJHIG6nwepa4WuLrMYJ/wDJa7/tIP8AQujixxS4KZMj6RvIoA3gE4kBV20u0MVFTSVE18jANBq5ziQ1rWjqSQFj5tuKhhhNdROpYJ3tYyUTskMbpPYE7LDJfx08k/2EdvkvcZs5/ZVTO/KCV2jxMSVdTSljop4C0gOkDxLA/QSs7LbAEi41tfiqep2rp30stQY5t0Kj1emyvBfWP9n7NuUZATz14HwXPzYJZJcI1rLFIvv4wHUkjhpYW+FgqnDnGQ3OqFbVyMLaOqpDRmru2CT1htQwyjXJIQAWuNgNOZCjpcZk3lRFR0L6llLIYpn+sxxSl7dHGOEg9nQ2ve/XpWellKkUWVI1sdQ1kQBOtzoPJVlTVl3cOinjoM0+7GYjMATxIHf3jgo9mK+nm9ZMzHQyUb3NnifIJA1rRmEmYNbdjgCRpyTYYaM0puQVhOCOlNz2WdevgtPNC1kYa0WGmirtjtoDXUrajcmFjy7dtLsxdG05WvIyjLexNtfFWNYbm3RalFRRCVAaVlIGpWQBHZKyksmTPDWkngAgAKvOYtiH3tXdzBx+PBFhtvBQ0MB1kd7T/k3k1FZUANASUjG6jxXFAFqkkkmEglbTkkPZ7beH8w5tKmp5w9oI/wDB5gqVCPjLHZ28D7Y69470AFprnWTd6Mt76dVS4hXl+g0b9VDdAMxPEc5yj2R80CnFqVkp8lSJ8IPEIWTD+h+KfjNeYKWona1rnQwvkaHXylzRcZrEaLMVG1WIQUkdbPBQyUzmRyPZC6Zk7I5cuV3a0uMwFtUbLCrL0wub18iqWoxCakxeon9Tr5o5qWnY2Smp3S2c1rHO7Rs08COJWwjZnsY7ua5rXt01yvaHAm3DQrr43NtcEDlyHkiK2guDL7QTS4vQ1EAp62CRpikiNbCIGSPa/RjXA6k68eGiqoKCGQNZ/Aqzf3bm3z5mUzHA6u3zpbOaNToFvDQucL5HOHgSFVVGIFtfFRmNuR9JLO4uzZw+N7w0C5sG2A0smJskz/pKp5JJKZ9LJlrJppqSItGstNK05838sea+blm7tJ9ptlt9Qw0tIwP9SkjkijJLN+2NpbKMwtZ7yS7iNSdVqsN2WviPrkjg5rIRFTRZHARB1zK4k6Oc4k6jk4rXRsAGgA8EUwPJsHoYJKiDdYJWRvbLG50lS6ZkcAa4XewvkO9c2xsABfRB7XUkkk75KbDsRgxJry2OpgtuJQHWa6aS4YQWi5BF9QDdezAjuSFu5WJBsOgLYmZg0Pytz5QA3PYZrd17ry30l4AZsUp4aWQslrYnRVjW86WN7XZ3dDZrm99rL1suHD5LN4Hso6Ouqq2d7ZJZsrIrAgRU7eDBfmTYnw70AX9JTNijbGwBrGNDWgcA1oAA+AQ79TdFSP00+SBoq2OUOMTg8Me6NxbqA9mjhfgbHTxFlDAflSyqTKllUUQR5UG5m8ePcaf8Tv2CLmYToNAeJ7u5SNiAFgNEUSMsuFqlyrmVFANhb2guqWBuqSlIAlJJcJUgdUc0waNUnvPJDuivxQBXVRcTcez7v6qIRXGitdwo3UvMKjRBW7hLcKybCl6ujaFGT21jthtd/wBrL9F57ilBVR0FA6tqXzYU9lPv44o2RPhY5oMYe4AmRgNtb624AkFexYtgrainlgeXBssbo3FtswDvduCLqOLZ6MUraRwMkIhEBDrXexrcuthbNwNxwIVlwSYXb2odJVUFFGySSnmY+V0UErIvWGsFo2CRzgMga0OtfUHrqidlcDqaetO6o5aehfE7NFNUxTtbUM7THR2kc4XsAfE35K2Po1gNJFTPkqHeruLqebO1tRBf7rHtaLgdD3dAuM2X9REtZvayuqIoJTE2omLxownK1jQONrX1PmpA8xqpI6ike2aStfjW8LTDefSTe2DAwDI2Ld87g3W8bRCHHKGNgNmYZK0NLi/UPeCMziS7W4uSsjheO7inkq4cZgimmLp5KM0+du+cLmMBzjIDfS40+q9IwLDPWH0mJSNfFUeq5DCLCNu9JeSQRmGrr2voLIAwW2tBSGKsmpm1tTUxFz31YmcIqeQPByB7nhrsvDKwOI04K+2liNVVYFHJJK0Tx1BlMb3Ruf8A8NC83LbHXUHucbWVw70Sw7ueJlTVsp53Pc6BkjBGHv4kdjMR/KTY21urGm2CjZJRSGaeR1Fvd2ZHMdn3zGxkP7IsGtaLBtkAY5uxsMeNeoRunZRy0m/kgbPKGPeyQsGZ2bPl5kA6qXB5nYdPjUNMXGGmp2VEETnOeGSOhc4hpcSbEgadwW8dsww4g2uzv3jYDAGdnJkL89+F7377LlJsrGyrqaq7nOqWRskY7KWBsbS0ZdL6g63KAPIcM2cnqKFlRDSVj66Ru9ZXitiF5Cbj7MzCzPu2y3+i1G01PJU12CRVJkjdLFU+sNikLLvbTRue3NGfZJDhoeDjYq1b6JIm5mQ1dfBTucXGninyxa8QNLgHpdXUmxsO/oZWue31FkkcLNC0tkiEPbJ7Rs1o58UAZLB8EZSY3LRU5kZTTUAldGJZDlfvd3mjc5xc02vqDz8LAeibZuCOkfWtZI6eGWqDAJZMpDA5oBjvlJyki5F9QV6H/wCmGfxD17M/eer+r5OzkyZ89+F81++yrcG9H0dLUmaGoqmxmSST1beD1feSNc1xy2uQM1wL6EDogDJbJ7Ew4pRNrayaaSpnzv3jZnsEFnlobE0HKA2wNiFXxMrcSwiK2apNPVvZMwSGJ1ZBFoPtAePatrxtfU8djVeimBzpN1UVlNFK4ulggmyQvJ9rs2OUHoPoj630fQOgghgknpRT33TqeTI4ZrZsxsc97a3QBW+i99Ju520raiFzXt31LUOeXwPsbZc2uV2ut+XJbbKqPZXY2Kh3rmyTTSzEGWad+eR+UWaLiwAAJ/3ZaCyAI8q5lUtlyyAOxtXE8BJAHVwrqSAOZVwtTkkANypZU5JADDGuZFIkgCPKlu04pwQBHu1zdKVcKAATg8ObPuYs/vbtma/4rXRbY9bpycgBJJJIASSSSAEuELqSAOWSsupIAbZdsupIA5ZKy6kgDlkgF1JACSSSQ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9462" name="Picture 6" descr="http://www.alcaldiadesanvicente.gob.sv/wp-content/uploads/2013/11/leyes.jpg"/>
          <p:cNvPicPr>
            <a:picLocks noChangeAspect="1" noChangeArrowheads="1"/>
          </p:cNvPicPr>
          <p:nvPr/>
        </p:nvPicPr>
        <p:blipFill>
          <a:blip r:embed="rId3"/>
          <a:srcRect/>
          <a:stretch>
            <a:fillRect/>
          </a:stretch>
        </p:blipFill>
        <p:spPr bwMode="auto">
          <a:xfrm>
            <a:off x="2786050" y="2571744"/>
            <a:ext cx="2571768" cy="2411033"/>
          </a:xfrm>
          <a:prstGeom prst="rect">
            <a:avLst/>
          </a:prstGeom>
          <a:noFill/>
        </p:spPr>
      </p:pic>
      <p:sp>
        <p:nvSpPr>
          <p:cNvPr id="8" name="7 Rectángulo"/>
          <p:cNvSpPr/>
          <p:nvPr/>
        </p:nvSpPr>
        <p:spPr>
          <a:xfrm>
            <a:off x="3143240" y="1000108"/>
            <a:ext cx="2286000" cy="1077218"/>
          </a:xfrm>
          <a:prstGeom prst="rect">
            <a:avLst/>
          </a:prstGeom>
        </p:spPr>
        <p:txBody>
          <a:bodyPr>
            <a:spAutoFit/>
          </a:bodyPr>
          <a:lstStyle/>
          <a:p>
            <a:pPr marL="274320" lvl="0" indent="-274320" algn="just" fontAlgn="auto">
              <a:spcBef>
                <a:spcPct val="20000"/>
              </a:spcBef>
              <a:spcAft>
                <a:spcPts val="0"/>
              </a:spcAft>
              <a:buClr>
                <a:srgbClr val="387025"/>
              </a:buClr>
              <a:buSzPct val="95000"/>
              <a:buFont typeface="Wingdings 2"/>
              <a:buChar char=""/>
              <a:defRPr/>
            </a:pPr>
            <a:r>
              <a:rPr lang="es-ES" sz="1600" dirty="0" smtClean="0">
                <a:solidFill>
                  <a:srgbClr val="1B3812"/>
                </a:solidFill>
                <a:latin typeface="Constantia"/>
                <a:cs typeface="+mn-cs"/>
              </a:rPr>
              <a:t>Constitución Política del Estado Plurinacional de Bolivia.</a:t>
            </a:r>
          </a:p>
        </p:txBody>
      </p:sp>
      <p:sp>
        <p:nvSpPr>
          <p:cNvPr id="9" name="8 Rectángulo"/>
          <p:cNvSpPr/>
          <p:nvPr/>
        </p:nvSpPr>
        <p:spPr>
          <a:xfrm>
            <a:off x="6072198" y="3214686"/>
            <a:ext cx="2286000" cy="1323439"/>
          </a:xfrm>
          <a:prstGeom prst="rect">
            <a:avLst/>
          </a:prstGeom>
        </p:spPr>
        <p:txBody>
          <a:bodyPr>
            <a:spAutoFit/>
          </a:bodyPr>
          <a:lstStyle/>
          <a:p>
            <a:pPr marL="274320" lvl="0" indent="-274320" fontAlgn="auto">
              <a:spcBef>
                <a:spcPct val="20000"/>
              </a:spcBef>
              <a:spcAft>
                <a:spcPts val="0"/>
              </a:spcAft>
              <a:buClr>
                <a:srgbClr val="387025"/>
              </a:buClr>
              <a:buSzPct val="95000"/>
              <a:buFont typeface="Wingdings 2"/>
              <a:buChar char=""/>
              <a:defRPr/>
            </a:pPr>
            <a:r>
              <a:rPr lang="es-ES" sz="1600" dirty="0" smtClean="0">
                <a:solidFill>
                  <a:srgbClr val="1B3812"/>
                </a:solidFill>
                <a:latin typeface="Constantia"/>
                <a:cs typeface="+mn-cs"/>
              </a:rPr>
              <a:t>Ley Nº 300, Ley Marco de la Madre Tierra y Desarrollo Integral para Vivir Bien.</a:t>
            </a:r>
          </a:p>
        </p:txBody>
      </p:sp>
      <p:sp>
        <p:nvSpPr>
          <p:cNvPr id="10" name="9 Rectángulo"/>
          <p:cNvSpPr/>
          <p:nvPr/>
        </p:nvSpPr>
        <p:spPr>
          <a:xfrm>
            <a:off x="2786050" y="5143512"/>
            <a:ext cx="2786082" cy="1323439"/>
          </a:xfrm>
          <a:prstGeom prst="rect">
            <a:avLst/>
          </a:prstGeom>
        </p:spPr>
        <p:txBody>
          <a:bodyPr wrap="square">
            <a:spAutoFit/>
          </a:bodyPr>
          <a:lstStyle/>
          <a:p>
            <a:pPr marL="274320" lvl="0" indent="-274320" fontAlgn="auto">
              <a:spcBef>
                <a:spcPct val="20000"/>
              </a:spcBef>
              <a:spcAft>
                <a:spcPts val="0"/>
              </a:spcAft>
              <a:buClr>
                <a:srgbClr val="387025"/>
              </a:buClr>
              <a:buSzPct val="95000"/>
              <a:buFont typeface="Wingdings 2"/>
              <a:buChar char=""/>
              <a:defRPr/>
            </a:pPr>
            <a:r>
              <a:rPr lang="es-ES" sz="1600" dirty="0" smtClean="0">
                <a:solidFill>
                  <a:srgbClr val="1B3812"/>
                </a:solidFill>
                <a:latin typeface="Constantia"/>
                <a:cs typeface="+mn-cs"/>
              </a:rPr>
              <a:t>Ley N° 337, Ley de Apoyo a la Producción de Alimentos y Restitución de Bosques. </a:t>
            </a:r>
            <a:r>
              <a:rPr lang="es-BO" sz="1600" dirty="0" smtClean="0">
                <a:solidFill>
                  <a:srgbClr val="1B3812"/>
                </a:solidFill>
                <a:latin typeface="Constantia"/>
                <a:cs typeface="+mn-cs"/>
              </a:rPr>
              <a:t>Disposición final segunda.</a:t>
            </a:r>
            <a:endParaRPr lang="es-ES" sz="1600" dirty="0" smtClean="0">
              <a:solidFill>
                <a:srgbClr val="1B3812"/>
              </a:solidFill>
              <a:latin typeface="Constantia"/>
              <a:cs typeface="+mn-cs"/>
            </a:endParaRPr>
          </a:p>
        </p:txBody>
      </p:sp>
      <p:sp>
        <p:nvSpPr>
          <p:cNvPr id="13" name="12 Flecha derecha"/>
          <p:cNvSpPr/>
          <p:nvPr/>
        </p:nvSpPr>
        <p:spPr>
          <a:xfrm rot="3200225">
            <a:off x="5210360" y="2181159"/>
            <a:ext cx="1428760" cy="52807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2">
                  <a:lumMod val="50000"/>
                </a:schemeClr>
              </a:solidFill>
            </a:endParaRPr>
          </a:p>
        </p:txBody>
      </p:sp>
      <p:sp>
        <p:nvSpPr>
          <p:cNvPr id="14" name="13 Flecha derecha"/>
          <p:cNvSpPr/>
          <p:nvPr/>
        </p:nvSpPr>
        <p:spPr>
          <a:xfrm rot="7681702">
            <a:off x="5363325" y="4822146"/>
            <a:ext cx="1428760" cy="52807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2">
                  <a:lumMod val="50000"/>
                </a:schemeClr>
              </a:solidFill>
            </a:endParaRPr>
          </a:p>
        </p:txBody>
      </p:sp>
      <p:sp>
        <p:nvSpPr>
          <p:cNvPr id="15" name="14 Flecha derecha"/>
          <p:cNvSpPr/>
          <p:nvPr/>
        </p:nvSpPr>
        <p:spPr>
          <a:xfrm rot="19186853">
            <a:off x="1787516" y="2113348"/>
            <a:ext cx="1428760" cy="52807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2">
                  <a:lumMod val="50000"/>
                </a:schemeClr>
              </a:solidFill>
            </a:endParaRPr>
          </a:p>
        </p:txBody>
      </p:sp>
      <p:sp>
        <p:nvSpPr>
          <p:cNvPr id="16" name="15 Flecha derecha"/>
          <p:cNvSpPr/>
          <p:nvPr/>
        </p:nvSpPr>
        <p:spPr>
          <a:xfrm rot="13092650">
            <a:off x="1724739" y="4743006"/>
            <a:ext cx="1428760" cy="52807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214422"/>
            <a:ext cx="5357850" cy="857256"/>
          </a:xfrm>
        </p:spPr>
        <p:txBody>
          <a:bodyPr>
            <a:normAutofit fontScale="90000"/>
          </a:bodyPr>
          <a:lstStyle/>
          <a:p>
            <a:r>
              <a:rPr lang="es-ES" b="1" dirty="0" smtClean="0">
                <a:solidFill>
                  <a:schemeClr val="bg2">
                    <a:lumMod val="10000"/>
                  </a:schemeClr>
                </a:solidFill>
              </a:rPr>
              <a:t/>
            </a:r>
            <a:br>
              <a:rPr lang="es-ES" b="1" dirty="0" smtClean="0">
                <a:solidFill>
                  <a:schemeClr val="bg2">
                    <a:lumMod val="10000"/>
                  </a:schemeClr>
                </a:solidFill>
              </a:rPr>
            </a:br>
            <a:r>
              <a:rPr lang="es-ES" b="1" dirty="0" smtClean="0">
                <a:solidFill>
                  <a:schemeClr val="bg2">
                    <a:lumMod val="10000"/>
                  </a:schemeClr>
                </a:solidFill>
              </a:rPr>
              <a:t/>
            </a:r>
            <a:br>
              <a:rPr lang="es-ES" b="1" dirty="0" smtClean="0">
                <a:solidFill>
                  <a:schemeClr val="bg2">
                    <a:lumMod val="10000"/>
                  </a:schemeClr>
                </a:solidFill>
              </a:rPr>
            </a:br>
            <a:r>
              <a:rPr lang="es-ES" b="1" dirty="0" smtClean="0">
                <a:solidFill>
                  <a:schemeClr val="bg2">
                    <a:lumMod val="10000"/>
                  </a:schemeClr>
                </a:solidFill>
              </a:rPr>
              <a:t/>
            </a:r>
            <a:br>
              <a:rPr lang="es-ES" b="1" dirty="0" smtClean="0">
                <a:solidFill>
                  <a:schemeClr val="bg2">
                    <a:lumMod val="10000"/>
                  </a:schemeClr>
                </a:solidFill>
              </a:rPr>
            </a:br>
            <a:r>
              <a:rPr lang="es-ES" b="1" dirty="0" smtClean="0">
                <a:solidFill>
                  <a:schemeClr val="bg2">
                    <a:lumMod val="10000"/>
                  </a:schemeClr>
                </a:solidFill>
              </a:rPr>
              <a:t/>
            </a:r>
            <a:br>
              <a:rPr lang="es-ES" b="1" dirty="0" smtClean="0">
                <a:solidFill>
                  <a:schemeClr val="bg2">
                    <a:lumMod val="10000"/>
                  </a:schemeClr>
                </a:solidFill>
              </a:rPr>
            </a:br>
            <a:r>
              <a:rPr lang="es-ES" b="1" dirty="0" smtClean="0">
                <a:solidFill>
                  <a:schemeClr val="bg2">
                    <a:lumMod val="10000"/>
                  </a:schemeClr>
                </a:solidFill>
              </a:rPr>
              <a:t/>
            </a:r>
            <a:br>
              <a:rPr lang="es-ES" b="1" dirty="0" smtClean="0">
                <a:solidFill>
                  <a:schemeClr val="bg2">
                    <a:lumMod val="10000"/>
                  </a:schemeClr>
                </a:solidFill>
              </a:rPr>
            </a:br>
            <a:r>
              <a:rPr lang="es-ES" b="1" dirty="0" smtClean="0">
                <a:solidFill>
                  <a:schemeClr val="bg2">
                    <a:lumMod val="10000"/>
                  </a:schemeClr>
                </a:solidFill>
              </a:rPr>
              <a:t/>
            </a:r>
            <a:br>
              <a:rPr lang="es-ES" b="1" dirty="0" smtClean="0">
                <a:solidFill>
                  <a:schemeClr val="bg2">
                    <a:lumMod val="10000"/>
                  </a:schemeClr>
                </a:solidFill>
              </a:rPr>
            </a:br>
            <a:r>
              <a:rPr lang="es-ES" b="1" dirty="0" smtClean="0">
                <a:solidFill>
                  <a:schemeClr val="bg2">
                    <a:lumMod val="10000"/>
                  </a:schemeClr>
                </a:solidFill>
              </a:rPr>
              <a:t/>
            </a:r>
            <a:br>
              <a:rPr lang="es-ES" b="1" dirty="0" smtClean="0">
                <a:solidFill>
                  <a:schemeClr val="bg2">
                    <a:lumMod val="10000"/>
                  </a:schemeClr>
                </a:solidFill>
              </a:rPr>
            </a:br>
            <a:r>
              <a:rPr lang="es-ES" b="1" dirty="0" smtClean="0">
                <a:solidFill>
                  <a:schemeClr val="bg2">
                    <a:lumMod val="10000"/>
                  </a:schemeClr>
                </a:solidFill>
              </a:rPr>
              <a:t/>
            </a:r>
            <a:br>
              <a:rPr lang="es-ES" b="1" dirty="0" smtClean="0">
                <a:solidFill>
                  <a:schemeClr val="bg2">
                    <a:lumMod val="10000"/>
                  </a:schemeClr>
                </a:solidFill>
              </a:rPr>
            </a:br>
            <a:r>
              <a:rPr lang="es-ES" b="1" dirty="0" smtClean="0">
                <a:solidFill>
                  <a:schemeClr val="bg2">
                    <a:lumMod val="10000"/>
                  </a:schemeClr>
                </a:solidFill>
              </a:rPr>
              <a:t/>
            </a:r>
            <a:br>
              <a:rPr lang="es-ES" b="1" dirty="0" smtClean="0">
                <a:solidFill>
                  <a:schemeClr val="bg2">
                    <a:lumMod val="10000"/>
                  </a:schemeClr>
                </a:solidFill>
              </a:rPr>
            </a:br>
            <a:r>
              <a:rPr lang="es-ES" b="1" dirty="0" smtClean="0">
                <a:solidFill>
                  <a:schemeClr val="bg2">
                    <a:lumMod val="10000"/>
                  </a:schemeClr>
                </a:solidFill>
              </a:rPr>
              <a:t/>
            </a:r>
            <a:br>
              <a:rPr lang="es-ES" b="1" dirty="0" smtClean="0">
                <a:solidFill>
                  <a:schemeClr val="bg2">
                    <a:lumMod val="10000"/>
                  </a:schemeClr>
                </a:solidFill>
              </a:rPr>
            </a:br>
            <a:r>
              <a:rPr lang="es-ES" b="1" dirty="0" smtClean="0">
                <a:solidFill>
                  <a:schemeClr val="bg2">
                    <a:lumMod val="10000"/>
                  </a:schemeClr>
                </a:solidFill>
              </a:rPr>
              <a:t/>
            </a:r>
            <a:br>
              <a:rPr lang="es-ES" b="1" dirty="0" smtClean="0">
                <a:solidFill>
                  <a:schemeClr val="bg2">
                    <a:lumMod val="10000"/>
                  </a:schemeClr>
                </a:solidFill>
              </a:rPr>
            </a:br>
            <a:r>
              <a:rPr lang="es-ES" b="1" dirty="0" smtClean="0">
                <a:solidFill>
                  <a:schemeClr val="bg2">
                    <a:lumMod val="10000"/>
                  </a:schemeClr>
                </a:solidFill>
              </a:rPr>
              <a:t/>
            </a:r>
            <a:br>
              <a:rPr lang="es-ES" b="1" dirty="0" smtClean="0">
                <a:solidFill>
                  <a:schemeClr val="bg2">
                    <a:lumMod val="10000"/>
                  </a:schemeClr>
                </a:solidFill>
              </a:rPr>
            </a:br>
            <a:r>
              <a:rPr lang="es-ES" b="1" dirty="0" smtClean="0">
                <a:solidFill>
                  <a:schemeClr val="bg2">
                    <a:lumMod val="10000"/>
                  </a:schemeClr>
                </a:solidFill>
              </a:rPr>
              <a:t/>
            </a:r>
            <a:br>
              <a:rPr lang="es-ES" b="1" dirty="0" smtClean="0">
                <a:solidFill>
                  <a:schemeClr val="bg2">
                    <a:lumMod val="10000"/>
                  </a:schemeClr>
                </a:solidFill>
              </a:rPr>
            </a:br>
            <a:r>
              <a:rPr lang="es-ES" b="1" dirty="0" smtClean="0">
                <a:solidFill>
                  <a:schemeClr val="bg2">
                    <a:lumMod val="10000"/>
                  </a:schemeClr>
                </a:solidFill>
              </a:rPr>
              <a:t/>
            </a:r>
            <a:br>
              <a:rPr lang="es-ES" b="1" dirty="0" smtClean="0">
                <a:solidFill>
                  <a:schemeClr val="bg2">
                    <a:lumMod val="10000"/>
                  </a:schemeClr>
                </a:solidFill>
              </a:rPr>
            </a:br>
            <a:r>
              <a:rPr lang="es-ES" b="1" dirty="0" smtClean="0">
                <a:solidFill>
                  <a:schemeClr val="bg2">
                    <a:lumMod val="10000"/>
                  </a:schemeClr>
                </a:solidFill>
              </a:rPr>
              <a:t/>
            </a:r>
            <a:br>
              <a:rPr lang="es-ES" b="1" dirty="0" smtClean="0">
                <a:solidFill>
                  <a:schemeClr val="bg2">
                    <a:lumMod val="10000"/>
                  </a:schemeClr>
                </a:solidFill>
              </a:rPr>
            </a:br>
            <a:r>
              <a:rPr lang="es-ES" b="1" dirty="0" smtClean="0">
                <a:solidFill>
                  <a:schemeClr val="bg2">
                    <a:lumMod val="10000"/>
                  </a:schemeClr>
                </a:solidFill>
              </a:rPr>
              <a:t/>
            </a:r>
            <a:br>
              <a:rPr lang="es-ES" b="1" dirty="0" smtClean="0">
                <a:solidFill>
                  <a:schemeClr val="bg2">
                    <a:lumMod val="10000"/>
                  </a:schemeClr>
                </a:solidFill>
              </a:rPr>
            </a:br>
            <a:r>
              <a:rPr lang="es-ES" b="1" dirty="0" smtClean="0">
                <a:solidFill>
                  <a:schemeClr val="bg2">
                    <a:lumMod val="10000"/>
                  </a:schemeClr>
                </a:solidFill>
              </a:rPr>
              <a:t/>
            </a:r>
            <a:br>
              <a:rPr lang="es-ES" b="1" dirty="0" smtClean="0">
                <a:solidFill>
                  <a:schemeClr val="bg2">
                    <a:lumMod val="10000"/>
                  </a:schemeClr>
                </a:solidFill>
              </a:rPr>
            </a:br>
            <a:r>
              <a:rPr lang="es-ES" b="1" dirty="0" smtClean="0">
                <a:solidFill>
                  <a:schemeClr val="bg2">
                    <a:lumMod val="10000"/>
                  </a:schemeClr>
                </a:solidFill>
              </a:rPr>
              <a:t/>
            </a:r>
            <a:br>
              <a:rPr lang="es-ES" b="1" dirty="0" smtClean="0">
                <a:solidFill>
                  <a:schemeClr val="bg2">
                    <a:lumMod val="10000"/>
                  </a:schemeClr>
                </a:solidFill>
              </a:rPr>
            </a:br>
            <a:r>
              <a:rPr lang="es-ES" b="1" dirty="0" smtClean="0">
                <a:solidFill>
                  <a:schemeClr val="bg2">
                    <a:lumMod val="10000"/>
                  </a:schemeClr>
                </a:solidFill>
              </a:rPr>
              <a:t>Objeto de la norma</a:t>
            </a:r>
            <a:r>
              <a:rPr lang="es-ES" dirty="0" smtClean="0">
                <a:solidFill>
                  <a:schemeClr val="bg2">
                    <a:lumMod val="10000"/>
                  </a:schemeClr>
                </a:solidFill>
              </a:rPr>
              <a:t/>
            </a:r>
            <a:br>
              <a:rPr lang="es-ES" dirty="0" smtClean="0">
                <a:solidFill>
                  <a:schemeClr val="bg2">
                    <a:lumMod val="10000"/>
                  </a:schemeClr>
                </a:solidFill>
              </a:rPr>
            </a:br>
            <a:endParaRPr lang="es-BO" dirty="0">
              <a:solidFill>
                <a:schemeClr val="bg2">
                  <a:lumMod val="10000"/>
                </a:schemeClr>
              </a:solidFill>
            </a:endParaRPr>
          </a:p>
        </p:txBody>
      </p:sp>
      <p:sp>
        <p:nvSpPr>
          <p:cNvPr id="3" name="2 Marcador de contenido"/>
          <p:cNvSpPr>
            <a:spLocks noGrp="1"/>
          </p:cNvSpPr>
          <p:nvPr>
            <p:ph idx="1"/>
          </p:nvPr>
        </p:nvSpPr>
        <p:spPr/>
        <p:txBody>
          <a:bodyPr/>
          <a:lstStyle/>
          <a:p>
            <a:r>
              <a:rPr lang="es-ES" dirty="0" smtClean="0"/>
              <a:t>La presente norma tiene por objeto establecer los criterios técnicos, sociales y económicos así como los parámetros necesarios para la elaboración, ejecución y monitoreo de Planes de Gestión Integral del Bosque y Tierra en comunidades campesinas indígenas originarias, interculturales y afro bolivianas, en adelante </a:t>
            </a:r>
            <a:r>
              <a:rPr lang="es-ES" b="1" i="1" dirty="0" smtClean="0"/>
              <a:t>comunidades</a:t>
            </a:r>
            <a:r>
              <a:rPr lang="es-ES" dirty="0" smtClean="0"/>
              <a:t>; así como los procedimientos generales para su aplicación.</a:t>
            </a:r>
          </a:p>
          <a:p>
            <a:endParaRPr lang="es-BO" dirty="0"/>
          </a:p>
        </p:txBody>
      </p:sp>
      <p:pic>
        <p:nvPicPr>
          <p:cNvPr id="4" name="3 Imagen" descr="logo abt.png"/>
          <p:cNvPicPr>
            <a:picLocks noChangeAspect="1"/>
          </p:cNvPicPr>
          <p:nvPr/>
        </p:nvPicPr>
        <p:blipFill>
          <a:blip r:embed="rId2" cstate="print"/>
          <a:stretch>
            <a:fillRect/>
          </a:stretch>
        </p:blipFill>
        <p:spPr>
          <a:xfrm>
            <a:off x="6163734" y="0"/>
            <a:ext cx="2980266" cy="16764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642918"/>
            <a:ext cx="5114932" cy="775542"/>
          </a:xfrm>
        </p:spPr>
        <p:txBody>
          <a:bodyPr>
            <a:normAutofit fontScale="90000"/>
          </a:bodyPr>
          <a:lstStyle/>
          <a:p>
            <a:r>
              <a:rPr lang="es-ES" b="1" dirty="0" smtClean="0">
                <a:solidFill>
                  <a:schemeClr val="bg2">
                    <a:lumMod val="10000"/>
                  </a:schemeClr>
                </a:solidFill>
              </a:rPr>
              <a:t/>
            </a:r>
            <a:br>
              <a:rPr lang="es-ES" b="1" dirty="0" smtClean="0">
                <a:solidFill>
                  <a:schemeClr val="bg2">
                    <a:lumMod val="10000"/>
                  </a:schemeClr>
                </a:solidFill>
              </a:rPr>
            </a:br>
            <a:r>
              <a:rPr lang="es-ES" b="1" dirty="0" smtClean="0">
                <a:solidFill>
                  <a:schemeClr val="bg2">
                    <a:lumMod val="10000"/>
                  </a:schemeClr>
                </a:solidFill>
              </a:rPr>
              <a:t>Objeto del PGIBT</a:t>
            </a:r>
            <a:endParaRPr lang="es-BO" dirty="0">
              <a:solidFill>
                <a:schemeClr val="bg2">
                  <a:lumMod val="10000"/>
                </a:schemeClr>
              </a:solidFill>
            </a:endParaRPr>
          </a:p>
        </p:txBody>
      </p:sp>
      <p:sp>
        <p:nvSpPr>
          <p:cNvPr id="3" name="2 Marcador de contenido"/>
          <p:cNvSpPr>
            <a:spLocks noGrp="1"/>
          </p:cNvSpPr>
          <p:nvPr>
            <p:ph idx="1"/>
          </p:nvPr>
        </p:nvSpPr>
        <p:spPr/>
        <p:txBody>
          <a:bodyPr/>
          <a:lstStyle/>
          <a:p>
            <a:r>
              <a:rPr lang="es-ES_tradnl" dirty="0" smtClean="0"/>
              <a:t>Tiene como objetivo principal proveer a las comunidades de un instrumento efectivo y eficiente para el manejo integral de los componentes de la Madre Tierra, es decir, </a:t>
            </a:r>
            <a:r>
              <a:rPr lang="es-ES" dirty="0" smtClean="0"/>
              <a:t>la producción continua de diferentes bienes y servicios, sin reducir  el valor inherente de los bosques y tierras, ni su productividad futura</a:t>
            </a:r>
            <a:r>
              <a:rPr lang="es-ES_tradnl" dirty="0" smtClean="0"/>
              <a:t>, compatible con las aspiraciones del Vivir Bien y con la conservación de la diversidad biológica y sociocultural.</a:t>
            </a:r>
            <a:endParaRPr lang="es-ES" dirty="0" smtClean="0"/>
          </a:p>
          <a:p>
            <a:endParaRPr lang="es-BO" dirty="0"/>
          </a:p>
        </p:txBody>
      </p:sp>
      <p:pic>
        <p:nvPicPr>
          <p:cNvPr id="4" name="3 Imagen" descr="logo abt.png"/>
          <p:cNvPicPr>
            <a:picLocks noChangeAspect="1"/>
          </p:cNvPicPr>
          <p:nvPr/>
        </p:nvPicPr>
        <p:blipFill>
          <a:blip r:embed="rId2" cstate="print"/>
          <a:stretch>
            <a:fillRect/>
          </a:stretch>
        </p:blipFill>
        <p:spPr>
          <a:xfrm>
            <a:off x="6163734" y="0"/>
            <a:ext cx="2980266" cy="16764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785794"/>
            <a:ext cx="5500726" cy="714380"/>
          </a:xfrm>
        </p:spPr>
        <p:txBody>
          <a:bodyPr>
            <a:normAutofit/>
          </a:bodyPr>
          <a:lstStyle/>
          <a:p>
            <a:r>
              <a:rPr lang="es-BO" sz="3600" b="1" cap="small" dirty="0" smtClean="0">
                <a:solidFill>
                  <a:schemeClr val="bg2">
                    <a:lumMod val="10000"/>
                  </a:schemeClr>
                </a:solidFill>
              </a:rPr>
              <a:t>BENEFICIARIOS DEL PGIBT</a:t>
            </a:r>
            <a:endParaRPr lang="es-BO" sz="3600" dirty="0">
              <a:solidFill>
                <a:schemeClr val="bg2">
                  <a:lumMod val="10000"/>
                </a:schemeClr>
              </a:solidFill>
            </a:endParaRPr>
          </a:p>
        </p:txBody>
      </p:sp>
      <p:sp>
        <p:nvSpPr>
          <p:cNvPr id="3" name="2 Marcador de contenido"/>
          <p:cNvSpPr>
            <a:spLocks noGrp="1"/>
          </p:cNvSpPr>
          <p:nvPr>
            <p:ph idx="1"/>
          </p:nvPr>
        </p:nvSpPr>
        <p:spPr/>
        <p:txBody>
          <a:bodyPr/>
          <a:lstStyle/>
          <a:p>
            <a:r>
              <a:rPr lang="es-BO" dirty="0" smtClean="0"/>
              <a:t>Comunidades indígena originario campesinas</a:t>
            </a:r>
            <a:endParaRPr lang="es-ES" dirty="0" smtClean="0"/>
          </a:p>
          <a:p>
            <a:r>
              <a:rPr lang="es-BO" dirty="0" smtClean="0"/>
              <a:t>Comunidades afro bolivianas</a:t>
            </a:r>
            <a:endParaRPr lang="es-ES" dirty="0" smtClean="0"/>
          </a:p>
          <a:p>
            <a:r>
              <a:rPr lang="es-BO" dirty="0" smtClean="0"/>
              <a:t>Comunidades interculturales</a:t>
            </a:r>
            <a:endParaRPr lang="es-ES" dirty="0" smtClean="0"/>
          </a:p>
          <a:p>
            <a:endParaRPr lang="es-BO" dirty="0"/>
          </a:p>
        </p:txBody>
      </p:sp>
      <p:pic>
        <p:nvPicPr>
          <p:cNvPr id="4" name="3 Imagen" descr="logo abt.png"/>
          <p:cNvPicPr>
            <a:picLocks noChangeAspect="1"/>
          </p:cNvPicPr>
          <p:nvPr/>
        </p:nvPicPr>
        <p:blipFill>
          <a:blip r:embed="rId2" cstate="print"/>
          <a:stretch>
            <a:fillRect/>
          </a:stretch>
        </p:blipFill>
        <p:spPr>
          <a:xfrm>
            <a:off x="6163734" y="0"/>
            <a:ext cx="2980266" cy="16764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10000"/>
          </a:bodyPr>
          <a:lstStyle/>
          <a:p>
            <a:r>
              <a:rPr lang="es-BO" dirty="0" smtClean="0"/>
              <a:t>Se aplicará el PGIBT en los espacios territoriales de las comunidades indígena originario campesinas, interculturales y afro bolivianas y comprende dos etapas (consecutivas o simultaneas) en su elaboración, la primera que involucra el </a:t>
            </a:r>
            <a:r>
              <a:rPr lang="es-BO" i="1" dirty="0" smtClean="0"/>
              <a:t>ordenamiento de la propiedad comunal</a:t>
            </a:r>
            <a:r>
              <a:rPr lang="es-BO" dirty="0" smtClean="0"/>
              <a:t> realizado de manera participativa por la comunidad, basado en la combinación de conocimiento local y criterios técnicos y la segunda también realizada de manera participativa y consecuente, </a:t>
            </a:r>
            <a:r>
              <a:rPr lang="es-BO" i="1" dirty="0" smtClean="0"/>
              <a:t>identifica y define unidades administrativas, productos y sistemas de producción sustentable</a:t>
            </a:r>
            <a:r>
              <a:rPr lang="es-BO" dirty="0" smtClean="0"/>
              <a:t> a desarrollar por la comunidad en el tiempo, regulados por la presente Directriz Técnica.</a:t>
            </a:r>
            <a:endParaRPr lang="es-ES" dirty="0" smtClean="0"/>
          </a:p>
          <a:p>
            <a:endParaRPr lang="es-BO" dirty="0"/>
          </a:p>
        </p:txBody>
      </p:sp>
      <p:pic>
        <p:nvPicPr>
          <p:cNvPr id="4" name="3 Imagen" descr="logo abt.png"/>
          <p:cNvPicPr>
            <a:picLocks noChangeAspect="1"/>
          </p:cNvPicPr>
          <p:nvPr/>
        </p:nvPicPr>
        <p:blipFill>
          <a:blip r:embed="rId2" cstate="print"/>
          <a:stretch>
            <a:fillRect/>
          </a:stretch>
        </p:blipFill>
        <p:spPr>
          <a:xfrm>
            <a:off x="6163734" y="0"/>
            <a:ext cx="2980266" cy="1676400"/>
          </a:xfrm>
          <a:prstGeom prst="rect">
            <a:avLst/>
          </a:prstGeom>
        </p:spPr>
      </p:pic>
      <p:sp>
        <p:nvSpPr>
          <p:cNvPr id="5" name="4 Título"/>
          <p:cNvSpPr>
            <a:spLocks noGrp="1"/>
          </p:cNvSpPr>
          <p:nvPr>
            <p:ph type="title"/>
          </p:nvPr>
        </p:nvSpPr>
        <p:spPr>
          <a:xfrm>
            <a:off x="428596" y="785794"/>
            <a:ext cx="4543428" cy="561228"/>
          </a:xfrm>
        </p:spPr>
        <p:txBody>
          <a:bodyPr>
            <a:normAutofit fontScale="90000"/>
          </a:bodyPr>
          <a:lstStyle/>
          <a:p>
            <a:r>
              <a:rPr lang="es-BO" sz="3600" b="1" cap="small" dirty="0" smtClean="0">
                <a:solidFill>
                  <a:schemeClr val="bg2">
                    <a:lumMod val="10000"/>
                  </a:schemeClr>
                </a:solidFill>
              </a:rPr>
              <a:t/>
            </a:r>
            <a:br>
              <a:rPr lang="es-BO" sz="3600" b="1" cap="small" dirty="0" smtClean="0">
                <a:solidFill>
                  <a:schemeClr val="bg2">
                    <a:lumMod val="10000"/>
                  </a:schemeClr>
                </a:solidFill>
              </a:rPr>
            </a:br>
            <a:r>
              <a:rPr lang="es-BO" sz="3600" b="1" cap="small" dirty="0" smtClean="0">
                <a:solidFill>
                  <a:schemeClr val="bg2">
                    <a:lumMod val="10000"/>
                  </a:schemeClr>
                </a:solidFill>
              </a:rPr>
              <a:t>AMBITO DE LOS PGIBT</a:t>
            </a:r>
            <a:endParaRPr lang="es-ES" sz="3600" dirty="0">
              <a:solidFill>
                <a:schemeClr val="bg2">
                  <a:lumMod val="10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lantilla ABT 2">
  <a:themeElements>
    <a:clrScheme name="Personalizado 4">
      <a:dk1>
        <a:srgbClr val="1B3812"/>
      </a:dk1>
      <a:lt1>
        <a:sysClr val="window" lastClr="FFFFFF"/>
      </a:lt1>
      <a:dk2>
        <a:srgbClr val="FFFFFF"/>
      </a:dk2>
      <a:lt2>
        <a:srgbClr val="DBF5F9"/>
      </a:lt2>
      <a:accent1>
        <a:srgbClr val="FFFFFF"/>
      </a:accent1>
      <a:accent2>
        <a:srgbClr val="387025"/>
      </a:accent2>
      <a:accent3>
        <a:srgbClr val="387025"/>
      </a:accent3>
      <a:accent4>
        <a:srgbClr val="387025"/>
      </a:accent4>
      <a:accent5>
        <a:srgbClr val="7CCA62"/>
      </a:accent5>
      <a:accent6>
        <a:srgbClr val="A5C249"/>
      </a:accent6>
      <a:hlink>
        <a:srgbClr val="546321"/>
      </a:hlink>
      <a:folHlink>
        <a:srgbClr val="E2D70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ABT 2</Template>
  <TotalTime>2090</TotalTime>
  <Words>1941</Words>
  <Application>Microsoft Office PowerPoint</Application>
  <PresentationFormat>Presentación en pantalla (4:3)</PresentationFormat>
  <Paragraphs>106</Paragraphs>
  <Slides>23</Slides>
  <Notes>0</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plantilla ABT 2</vt:lpstr>
      <vt:lpstr>Diapositiva 1</vt:lpstr>
      <vt:lpstr> El PGIBT genera incentivos para la comunidad porque</vt:lpstr>
      <vt:lpstr> El PGIBT genera incentivos para la comunidad porque</vt:lpstr>
      <vt:lpstr> El PGIBT genera incentivos para la comunidad porque</vt:lpstr>
      <vt:lpstr>BASE LEGAL</vt:lpstr>
      <vt:lpstr>                  Objeto de la norma </vt:lpstr>
      <vt:lpstr> Objeto del PGIBT</vt:lpstr>
      <vt:lpstr>BENEFICIARIOS DEL PGIBT</vt:lpstr>
      <vt:lpstr> AMBITO DE LOS PGIBT</vt:lpstr>
      <vt:lpstr>Ordenamiento de la propiedad comunal</vt:lpstr>
      <vt:lpstr>Reglamento interno de uso y aprovechamiento de recursos de bosques y tierra</vt:lpstr>
      <vt:lpstr>SISTEMAS AGROFORESTALES</vt:lpstr>
      <vt:lpstr>APROVECHAMIENTO AGROPECUARIO</vt:lpstr>
      <vt:lpstr>Consideraciones técnicas para  los sistemas productivos </vt:lpstr>
      <vt:lpstr>  PLANTACIONES FORESTALES</vt:lpstr>
      <vt:lpstr> DE APROVECHAMIENTO DE RECURSOS NO MADERABLES DEL BOSQUE.</vt:lpstr>
      <vt:lpstr>APROVECHAMIENTO DE PRODUCTOS FORESTALES MADERABLES</vt:lpstr>
      <vt:lpstr>APROVECHAMIENTO DE LEÑA O CARBON VEGETAL</vt:lpstr>
      <vt:lpstr>TURISMO </vt:lpstr>
      <vt:lpstr>OTROS USOS Y SISTEMAS PRODUCTIVOS </vt:lpstr>
      <vt:lpstr>  ELABORACIÓN DEL PGIBT </vt:lpstr>
      <vt:lpstr>MONITOREO DEL PGIBT</vt:lpstr>
      <vt:lpstr>VIGENCIA DEL PGIBT Y PERÍODOS DE REVISIÓN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azabala</dc:creator>
  <cp:lastModifiedBy>azabala</cp:lastModifiedBy>
  <cp:revision>5</cp:revision>
  <dcterms:created xsi:type="dcterms:W3CDTF">2014-04-02T15:40:18Z</dcterms:created>
  <dcterms:modified xsi:type="dcterms:W3CDTF">2014-04-23T16:47:40Z</dcterms:modified>
</cp:coreProperties>
</file>